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sldIdLst>
    <p:sldId id="310" r:id="rId2"/>
    <p:sldId id="324" r:id="rId3"/>
    <p:sldId id="312" r:id="rId4"/>
    <p:sldId id="328" r:id="rId5"/>
    <p:sldId id="329" r:id="rId6"/>
    <p:sldId id="272" r:id="rId7"/>
    <p:sldId id="267" r:id="rId8"/>
    <p:sldId id="269" r:id="rId9"/>
    <p:sldId id="283" r:id="rId10"/>
    <p:sldId id="293" r:id="rId11"/>
    <p:sldId id="330" r:id="rId12"/>
    <p:sldId id="331" r:id="rId13"/>
    <p:sldId id="332" r:id="rId14"/>
    <p:sldId id="333" r:id="rId15"/>
    <p:sldId id="334" r:id="rId16"/>
    <p:sldId id="335" r:id="rId17"/>
    <p:sldId id="316" r:id="rId18"/>
    <p:sldId id="317" r:id="rId19"/>
    <p:sldId id="318" r:id="rId20"/>
    <p:sldId id="289" r:id="rId21"/>
    <p:sldId id="290" r:id="rId22"/>
    <p:sldId id="287" r:id="rId23"/>
    <p:sldId id="291" r:id="rId24"/>
    <p:sldId id="303" r:id="rId25"/>
    <p:sldId id="294" r:id="rId26"/>
    <p:sldId id="327" r:id="rId27"/>
    <p:sldId id="336" r:id="rId28"/>
    <p:sldId id="319" r:id="rId29"/>
    <p:sldId id="296" r:id="rId30"/>
    <p:sldId id="308" r:id="rId31"/>
    <p:sldId id="321" r:id="rId32"/>
    <p:sldId id="297" r:id="rId33"/>
    <p:sldId id="295" r:id="rId34"/>
    <p:sldId id="325" r:id="rId35"/>
    <p:sldId id="298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46" autoAdjust="0"/>
  </p:normalViewPr>
  <p:slideViewPr>
    <p:cSldViewPr>
      <p:cViewPr varScale="1">
        <p:scale>
          <a:sx n="72" d="100"/>
          <a:sy n="72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35E84-0FF4-4E03-B256-0FF27A1BF906}" type="doc">
      <dgm:prSet loTypeId="urn:microsoft.com/office/officeart/2005/8/layout/hierarchy2" loCatId="hierarchy" qsTypeId="urn:microsoft.com/office/officeart/2005/8/quickstyle/3d7" qsCatId="3D" csTypeId="urn:microsoft.com/office/officeart/2005/8/colors/accent1_2#1" csCatId="accent1" phldr="1"/>
      <dgm:spPr/>
    </dgm:pt>
    <dgm:pt modelId="{3073833F-3126-4AD3-9055-20F1A70CF08F}">
      <dgm:prSet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PT Appropriate</a:t>
          </a:r>
        </a:p>
      </dgm:t>
    </dgm:pt>
    <dgm:pt modelId="{33B84E1D-1D43-406E-B481-8A7DD01C3D86}" type="parTrans" cxnId="{8CAA9DCB-468F-4F65-A64F-A90C8FD76D3C}">
      <dgm:prSet/>
      <dgm:spPr/>
      <dgm:t>
        <a:bodyPr/>
        <a:lstStyle/>
        <a:p>
          <a:endParaRPr lang="en-US"/>
        </a:p>
      </dgm:t>
    </dgm:pt>
    <dgm:pt modelId="{8FF95EEE-E202-470C-B43D-7DC2FC3575DA}" type="sibTrans" cxnId="{8CAA9DCB-468F-4F65-A64F-A90C8FD76D3C}">
      <dgm:prSet/>
      <dgm:spPr/>
      <dgm:t>
        <a:bodyPr/>
        <a:lstStyle/>
        <a:p>
          <a:endParaRPr lang="en-US"/>
        </a:p>
      </dgm:t>
    </dgm:pt>
    <dgm:pt modelId="{2BE4BA27-D798-4B47-B03F-BB4071426FC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Mobility</a:t>
          </a:r>
        </a:p>
      </dgm:t>
    </dgm:pt>
    <dgm:pt modelId="{797BEF73-5C15-42EC-899F-91F22C340452}" type="parTrans" cxnId="{AEAFB73D-7005-4EA0-8708-48A3FCE2F014}">
      <dgm:prSet/>
      <dgm:spPr/>
      <dgm:t>
        <a:bodyPr/>
        <a:lstStyle/>
        <a:p>
          <a:endParaRPr lang="en-US"/>
        </a:p>
      </dgm:t>
    </dgm:pt>
    <dgm:pt modelId="{1F7F0DCA-3CC0-4C49-B736-F068F9A1E4F3}" type="sibTrans" cxnId="{AEAFB73D-7005-4EA0-8708-48A3FCE2F014}">
      <dgm:prSet/>
      <dgm:spPr/>
      <dgm:t>
        <a:bodyPr/>
        <a:lstStyle/>
        <a:p>
          <a:endParaRPr lang="en-US"/>
        </a:p>
      </dgm:t>
    </dgm:pt>
    <dgm:pt modelId="{FABECD02-FAA1-45E9-B739-C0EFE5CA3A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Centralization</a:t>
          </a:r>
        </a:p>
      </dgm:t>
    </dgm:pt>
    <dgm:pt modelId="{169113C2-0593-4D0D-B0F8-1A2D8B9B1A7D}" type="parTrans" cxnId="{05783104-C55A-42ED-82D4-3437A938AAF1}">
      <dgm:prSet/>
      <dgm:spPr/>
      <dgm:t>
        <a:bodyPr/>
        <a:lstStyle/>
        <a:p>
          <a:endParaRPr lang="en-US"/>
        </a:p>
      </dgm:t>
    </dgm:pt>
    <dgm:pt modelId="{7EEFFB15-5E68-4FF0-9D2F-2BE99C5904C0}" type="sibTrans" cxnId="{05783104-C55A-42ED-82D4-3437A938AAF1}">
      <dgm:prSet/>
      <dgm:spPr/>
      <dgm:t>
        <a:bodyPr/>
        <a:lstStyle/>
        <a:p>
          <a:endParaRPr lang="en-US"/>
        </a:p>
      </dgm:t>
    </dgm:pt>
    <dgm:pt modelId="{59F789F2-878C-4BB1-9A19-CDFF12303A1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Pain Control</a:t>
          </a:r>
        </a:p>
      </dgm:t>
    </dgm:pt>
    <dgm:pt modelId="{756E4445-1F34-4E7B-9A81-408C0BE18A34}" type="parTrans" cxnId="{66510C7B-E169-402E-AA5E-898EE2C72FB0}">
      <dgm:prSet/>
      <dgm:spPr/>
      <dgm:t>
        <a:bodyPr/>
        <a:lstStyle/>
        <a:p>
          <a:endParaRPr lang="en-US"/>
        </a:p>
      </dgm:t>
    </dgm:pt>
    <dgm:pt modelId="{1EE29128-8F07-45FC-BEA8-51B0657E4A05}" type="sibTrans" cxnId="{66510C7B-E169-402E-AA5E-898EE2C72FB0}">
      <dgm:prSet/>
      <dgm:spPr/>
      <dgm:t>
        <a:bodyPr/>
        <a:lstStyle/>
        <a:p>
          <a:endParaRPr lang="en-US"/>
        </a:p>
      </dgm:t>
    </dgm:pt>
    <dgm:pt modelId="{4FF9907E-A63F-4051-B555-51B60491BB3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Conditioning</a:t>
          </a:r>
        </a:p>
      </dgm:t>
    </dgm:pt>
    <dgm:pt modelId="{931F6596-65AE-46B9-8285-D38FCEA94F29}" type="parTrans" cxnId="{1695A255-5CD4-47E0-8565-818CB0F08B9A}">
      <dgm:prSet/>
      <dgm:spPr/>
      <dgm:t>
        <a:bodyPr/>
        <a:lstStyle/>
        <a:p>
          <a:endParaRPr lang="en-US"/>
        </a:p>
      </dgm:t>
    </dgm:pt>
    <dgm:pt modelId="{BE1BDEFA-F55D-445A-9802-810204D697B1}" type="sibTrans" cxnId="{1695A255-5CD4-47E0-8565-818CB0F08B9A}">
      <dgm:prSet/>
      <dgm:spPr/>
      <dgm:t>
        <a:bodyPr/>
        <a:lstStyle/>
        <a:p>
          <a:endParaRPr lang="en-US"/>
        </a:p>
      </dgm:t>
    </dgm:pt>
    <dgm:pt modelId="{9C821950-586F-4EF3-B791-8012DAD01C8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Reduce Headache</a:t>
          </a:r>
        </a:p>
      </dgm:t>
    </dgm:pt>
    <dgm:pt modelId="{5D04FD89-4124-4585-BC28-D538C56BE56C}" type="parTrans" cxnId="{69E9D276-83C4-4A6A-B020-F1D064887456}">
      <dgm:prSet/>
      <dgm:spPr/>
      <dgm:t>
        <a:bodyPr/>
        <a:lstStyle/>
        <a:p>
          <a:endParaRPr lang="en-US"/>
        </a:p>
      </dgm:t>
    </dgm:pt>
    <dgm:pt modelId="{69C6FB5F-FEA2-44C1-8164-C071A29560A9}" type="sibTrans" cxnId="{69E9D276-83C4-4A6A-B020-F1D064887456}">
      <dgm:prSet/>
      <dgm:spPr/>
      <dgm:t>
        <a:bodyPr/>
        <a:lstStyle/>
        <a:p>
          <a:endParaRPr lang="en-US"/>
        </a:p>
      </dgm:t>
    </dgm:pt>
    <dgm:pt modelId="{93CA08CB-5103-43CF-95BD-E3652EDEA8F1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Consultation</a:t>
          </a:r>
        </a:p>
      </dgm:t>
    </dgm:pt>
    <dgm:pt modelId="{6D5D945B-FEC2-492A-90DD-C19A0E0D3D4A}" type="parTrans" cxnId="{48F2D11B-645F-4A3F-838E-FB89BE0D90CD}">
      <dgm:prSet/>
      <dgm:spPr/>
      <dgm:t>
        <a:bodyPr/>
        <a:lstStyle/>
        <a:p>
          <a:endParaRPr lang="en-US"/>
        </a:p>
      </dgm:t>
    </dgm:pt>
    <dgm:pt modelId="{B8CD5593-F8E0-426D-AAE4-EC45A4421372}" type="sibTrans" cxnId="{48F2D11B-645F-4A3F-838E-FB89BE0D90CD}">
      <dgm:prSet/>
      <dgm:spPr/>
      <dgm:t>
        <a:bodyPr/>
        <a:lstStyle/>
        <a:p>
          <a:endParaRPr lang="en-US"/>
        </a:p>
      </dgm:t>
    </dgm:pt>
    <dgm:pt modelId="{A490C217-F164-4980-BF39-66C88DC1C71D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Referral</a:t>
          </a:r>
        </a:p>
      </dgm:t>
    </dgm:pt>
    <dgm:pt modelId="{6D326CEA-FA9D-43C7-BDA7-3669674784FD}" type="parTrans" cxnId="{274DC6DA-2FFD-4D5D-9876-9AACECE15045}">
      <dgm:prSet/>
      <dgm:spPr/>
      <dgm:t>
        <a:bodyPr/>
        <a:lstStyle/>
        <a:p>
          <a:endParaRPr lang="en-US"/>
        </a:p>
      </dgm:t>
    </dgm:pt>
    <dgm:pt modelId="{D4ABB8FA-F37B-4684-93EF-312C94370B5E}" type="sibTrans" cxnId="{274DC6DA-2FFD-4D5D-9876-9AACECE15045}">
      <dgm:prSet/>
      <dgm:spPr/>
      <dgm:t>
        <a:bodyPr/>
        <a:lstStyle/>
        <a:p>
          <a:endParaRPr lang="en-US"/>
        </a:p>
      </dgm:t>
    </dgm:pt>
    <dgm:pt modelId="{27597A41-7CFB-4411-A658-0F69FF3BAD4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First Level Classification</a:t>
          </a:r>
        </a:p>
      </dgm:t>
    </dgm:pt>
    <dgm:pt modelId="{6116155F-EB1F-4AA0-925C-83810CAE6DAB}" type="sibTrans" cxnId="{F7A04069-B2A1-4083-A0BF-8C81447FE3D8}">
      <dgm:prSet/>
      <dgm:spPr/>
      <dgm:t>
        <a:bodyPr/>
        <a:lstStyle/>
        <a:p>
          <a:endParaRPr lang="en-US"/>
        </a:p>
      </dgm:t>
    </dgm:pt>
    <dgm:pt modelId="{ED33BB2E-10AA-4102-8056-5AB31B8C475C}" type="parTrans" cxnId="{F7A04069-B2A1-4083-A0BF-8C81447FE3D8}">
      <dgm:prSet/>
      <dgm:spPr/>
      <dgm:t>
        <a:bodyPr/>
        <a:lstStyle/>
        <a:p>
          <a:endParaRPr lang="en-US"/>
        </a:p>
      </dgm:t>
    </dgm:pt>
    <dgm:pt modelId="{0E53E7E0-6D04-4228-8A8C-B777D6219182}" type="pres">
      <dgm:prSet presAssocID="{D9635E84-0FF4-4E03-B256-0FF27A1BF9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65A60B-8540-44D2-A802-2FB8671829B3}" type="pres">
      <dgm:prSet presAssocID="{27597A41-7CFB-4411-A658-0F69FF3BAD4D}" presName="root1" presStyleCnt="0"/>
      <dgm:spPr/>
    </dgm:pt>
    <dgm:pt modelId="{B63ADFB8-CE41-443E-8775-4FE8B0B509D5}" type="pres">
      <dgm:prSet presAssocID="{27597A41-7CFB-4411-A658-0F69FF3BAD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239D2-B767-4351-870A-28039B9E737E}" type="pres">
      <dgm:prSet presAssocID="{27597A41-7CFB-4411-A658-0F69FF3BAD4D}" presName="level2hierChild" presStyleCnt="0"/>
      <dgm:spPr/>
    </dgm:pt>
    <dgm:pt modelId="{D2A58300-F065-4A1D-981C-17988F56DFEB}" type="pres">
      <dgm:prSet presAssocID="{33B84E1D-1D43-406E-B481-8A7DD01C3D8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E1C44B9-728E-461B-B307-6D6A33D411EB}" type="pres">
      <dgm:prSet presAssocID="{33B84E1D-1D43-406E-B481-8A7DD01C3D8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CC3CAC0-854B-4D56-9206-20E1B333B08A}" type="pres">
      <dgm:prSet presAssocID="{3073833F-3126-4AD3-9055-20F1A70CF08F}" presName="root2" presStyleCnt="0"/>
      <dgm:spPr/>
    </dgm:pt>
    <dgm:pt modelId="{E921258A-F69C-4967-AD89-9481443D8B01}" type="pres">
      <dgm:prSet presAssocID="{3073833F-3126-4AD3-9055-20F1A70CF08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22E3F-32D9-4304-B33F-8708EF03D8DF}" type="pres">
      <dgm:prSet presAssocID="{3073833F-3126-4AD3-9055-20F1A70CF08F}" presName="level3hierChild" presStyleCnt="0"/>
      <dgm:spPr/>
    </dgm:pt>
    <dgm:pt modelId="{02B26605-727C-4B7C-91A3-00C41051F06A}" type="pres">
      <dgm:prSet presAssocID="{797BEF73-5C15-42EC-899F-91F22C340452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9DCF3DDB-CA43-4028-8D44-85797F8CA17E}" type="pres">
      <dgm:prSet presAssocID="{797BEF73-5C15-42EC-899F-91F22C340452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5178428-0C61-4741-B624-23120B24555C}" type="pres">
      <dgm:prSet presAssocID="{2BE4BA27-D798-4B47-B03F-BB4071426FCE}" presName="root2" presStyleCnt="0"/>
      <dgm:spPr/>
    </dgm:pt>
    <dgm:pt modelId="{226FBC16-55A1-4324-B1B6-22F5DBB6038A}" type="pres">
      <dgm:prSet presAssocID="{2BE4BA27-D798-4B47-B03F-BB4071426FC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84F8B-9DCB-4D84-9A1E-66148E1513DB}" type="pres">
      <dgm:prSet presAssocID="{2BE4BA27-D798-4B47-B03F-BB4071426FCE}" presName="level3hierChild" presStyleCnt="0"/>
      <dgm:spPr/>
    </dgm:pt>
    <dgm:pt modelId="{B9E77E57-3C78-4D86-8EAF-76A470D45D3A}" type="pres">
      <dgm:prSet presAssocID="{169113C2-0593-4D0D-B0F8-1A2D8B9B1A7D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D2E36C5-65D4-4395-A113-6C5CFAF7CD8C}" type="pres">
      <dgm:prSet presAssocID="{169113C2-0593-4D0D-B0F8-1A2D8B9B1A7D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F78AA13-405E-40EC-ACE9-528CD4F0A0DD}" type="pres">
      <dgm:prSet presAssocID="{FABECD02-FAA1-45E9-B739-C0EFE5CA3A98}" presName="root2" presStyleCnt="0"/>
      <dgm:spPr/>
    </dgm:pt>
    <dgm:pt modelId="{DF834B31-4D49-47AB-AA18-1F984F807627}" type="pres">
      <dgm:prSet presAssocID="{FABECD02-FAA1-45E9-B739-C0EFE5CA3A98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9DF55-1C95-4BDF-A5EE-4109FE4FEBE0}" type="pres">
      <dgm:prSet presAssocID="{FABECD02-FAA1-45E9-B739-C0EFE5CA3A98}" presName="level3hierChild" presStyleCnt="0"/>
      <dgm:spPr/>
    </dgm:pt>
    <dgm:pt modelId="{DFE7F7BF-0DDC-4D03-A4AB-EDBCD61FBB35}" type="pres">
      <dgm:prSet presAssocID="{756E4445-1F34-4E7B-9A81-408C0BE18A34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E36B629-3A23-4BD0-B255-3B84A5B4A20D}" type="pres">
      <dgm:prSet presAssocID="{756E4445-1F34-4E7B-9A81-408C0BE18A34}" presName="connTx" presStyleLbl="parChTrans1D3" presStyleIdx="2" presStyleCnt="5"/>
      <dgm:spPr/>
      <dgm:t>
        <a:bodyPr/>
        <a:lstStyle/>
        <a:p>
          <a:endParaRPr lang="en-US"/>
        </a:p>
      </dgm:t>
    </dgm:pt>
    <dgm:pt modelId="{BE3835F4-DCC3-4FFC-8956-8647E34F2F6F}" type="pres">
      <dgm:prSet presAssocID="{59F789F2-878C-4BB1-9A19-CDFF12303A14}" presName="root2" presStyleCnt="0"/>
      <dgm:spPr/>
    </dgm:pt>
    <dgm:pt modelId="{4BE5F0E7-FF38-4773-B544-D4DE2F34E771}" type="pres">
      <dgm:prSet presAssocID="{59F789F2-878C-4BB1-9A19-CDFF12303A14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D0E5E-F192-48BB-9AFF-4E99E4382557}" type="pres">
      <dgm:prSet presAssocID="{59F789F2-878C-4BB1-9A19-CDFF12303A14}" presName="level3hierChild" presStyleCnt="0"/>
      <dgm:spPr/>
    </dgm:pt>
    <dgm:pt modelId="{37A43585-1618-4DD3-B69D-C7C46DA47644}" type="pres">
      <dgm:prSet presAssocID="{931F6596-65AE-46B9-8285-D38FCEA94F29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0C3A81C9-21C8-4C0D-AE69-E37F7DB8C8F4}" type="pres">
      <dgm:prSet presAssocID="{931F6596-65AE-46B9-8285-D38FCEA94F29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6F69369-BE24-485D-88BB-ACEF0A9866EB}" type="pres">
      <dgm:prSet presAssocID="{4FF9907E-A63F-4051-B555-51B60491BB30}" presName="root2" presStyleCnt="0"/>
      <dgm:spPr/>
    </dgm:pt>
    <dgm:pt modelId="{7D79110A-EC78-40FB-B32E-AB0E1537DD91}" type="pres">
      <dgm:prSet presAssocID="{4FF9907E-A63F-4051-B555-51B60491BB3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08478-DC52-45F7-A324-623FDD99FF55}" type="pres">
      <dgm:prSet presAssocID="{4FF9907E-A63F-4051-B555-51B60491BB30}" presName="level3hierChild" presStyleCnt="0"/>
      <dgm:spPr/>
    </dgm:pt>
    <dgm:pt modelId="{375B104B-EDBC-490F-A037-CEB29F2DCB6F}" type="pres">
      <dgm:prSet presAssocID="{5D04FD89-4124-4585-BC28-D538C56BE56C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54D7F728-AEFD-4738-95BF-064F597A0ABC}" type="pres">
      <dgm:prSet presAssocID="{5D04FD89-4124-4585-BC28-D538C56BE56C}" presName="connTx" presStyleLbl="parChTrans1D3" presStyleIdx="4" presStyleCnt="5"/>
      <dgm:spPr/>
      <dgm:t>
        <a:bodyPr/>
        <a:lstStyle/>
        <a:p>
          <a:endParaRPr lang="en-US"/>
        </a:p>
      </dgm:t>
    </dgm:pt>
    <dgm:pt modelId="{851AC5AF-F4F4-4626-B140-EF80FD20375E}" type="pres">
      <dgm:prSet presAssocID="{9C821950-586F-4EF3-B791-8012DAD01C83}" presName="root2" presStyleCnt="0"/>
      <dgm:spPr/>
    </dgm:pt>
    <dgm:pt modelId="{59BCEC31-072F-43A2-BB31-DE42C68A921F}" type="pres">
      <dgm:prSet presAssocID="{9C821950-586F-4EF3-B791-8012DAD01C83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2BCB94-F3B5-4BF5-BE7C-F33F62CDF085}" type="pres">
      <dgm:prSet presAssocID="{9C821950-586F-4EF3-B791-8012DAD01C83}" presName="level3hierChild" presStyleCnt="0"/>
      <dgm:spPr/>
    </dgm:pt>
    <dgm:pt modelId="{C6327ABF-53CA-405F-85E6-B57770E9DB74}" type="pres">
      <dgm:prSet presAssocID="{6D5D945B-FEC2-492A-90DD-C19A0E0D3D4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7EE1C89-7961-4CF9-8C5A-281B6DB68F12}" type="pres">
      <dgm:prSet presAssocID="{6D5D945B-FEC2-492A-90DD-C19A0E0D3D4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78C9583-D768-4CFC-BDA4-68E744FA0B79}" type="pres">
      <dgm:prSet presAssocID="{93CA08CB-5103-43CF-95BD-E3652EDEA8F1}" presName="root2" presStyleCnt="0"/>
      <dgm:spPr/>
    </dgm:pt>
    <dgm:pt modelId="{FDC7BBDB-29AB-4544-8A6F-C3E0EBCC3931}" type="pres">
      <dgm:prSet presAssocID="{93CA08CB-5103-43CF-95BD-E3652EDEA8F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BF5357-26B6-4F51-BA37-3414151326A9}" type="pres">
      <dgm:prSet presAssocID="{93CA08CB-5103-43CF-95BD-E3652EDEA8F1}" presName="level3hierChild" presStyleCnt="0"/>
      <dgm:spPr/>
    </dgm:pt>
    <dgm:pt modelId="{E170ED2C-9519-4BB9-985A-707439882192}" type="pres">
      <dgm:prSet presAssocID="{6D326CEA-FA9D-43C7-BDA7-3669674784F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F7E1B60-ACC8-4A3C-AE27-E3A6883D5CC7}" type="pres">
      <dgm:prSet presAssocID="{6D326CEA-FA9D-43C7-BDA7-3669674784F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DF4EC92-BBA3-4119-9409-406C9589D4D5}" type="pres">
      <dgm:prSet presAssocID="{A490C217-F164-4980-BF39-66C88DC1C71D}" presName="root2" presStyleCnt="0"/>
      <dgm:spPr/>
    </dgm:pt>
    <dgm:pt modelId="{20725011-4F3A-4831-8E87-CFE58BC828D7}" type="pres">
      <dgm:prSet presAssocID="{A490C217-F164-4980-BF39-66C88DC1C71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21068-7AA1-4266-AB12-58F04EE90B46}" type="pres">
      <dgm:prSet presAssocID="{A490C217-F164-4980-BF39-66C88DC1C71D}" presName="level3hierChild" presStyleCnt="0"/>
      <dgm:spPr/>
    </dgm:pt>
  </dgm:ptLst>
  <dgm:cxnLst>
    <dgm:cxn modelId="{1695A255-5CD4-47E0-8565-818CB0F08B9A}" srcId="{3073833F-3126-4AD3-9055-20F1A70CF08F}" destId="{4FF9907E-A63F-4051-B555-51B60491BB30}" srcOrd="3" destOrd="0" parTransId="{931F6596-65AE-46B9-8285-D38FCEA94F29}" sibTransId="{BE1BDEFA-F55D-445A-9802-810204D697B1}"/>
    <dgm:cxn modelId="{949338F1-041A-4089-BC2D-8F7733D1297D}" type="presOf" srcId="{D9635E84-0FF4-4E03-B256-0FF27A1BF906}" destId="{0E53E7E0-6D04-4228-8A8C-B777D6219182}" srcOrd="0" destOrd="0" presId="urn:microsoft.com/office/officeart/2005/8/layout/hierarchy2"/>
    <dgm:cxn modelId="{F7A04069-B2A1-4083-A0BF-8C81447FE3D8}" srcId="{D9635E84-0FF4-4E03-B256-0FF27A1BF906}" destId="{27597A41-7CFB-4411-A658-0F69FF3BAD4D}" srcOrd="0" destOrd="0" parTransId="{ED33BB2E-10AA-4102-8056-5AB31B8C475C}" sibTransId="{6116155F-EB1F-4AA0-925C-83810CAE6DAB}"/>
    <dgm:cxn modelId="{69E9D276-83C4-4A6A-B020-F1D064887456}" srcId="{3073833F-3126-4AD3-9055-20F1A70CF08F}" destId="{9C821950-586F-4EF3-B791-8012DAD01C83}" srcOrd="4" destOrd="0" parTransId="{5D04FD89-4124-4585-BC28-D538C56BE56C}" sibTransId="{69C6FB5F-FEA2-44C1-8164-C071A29560A9}"/>
    <dgm:cxn modelId="{978288F6-FE66-44F9-B8C0-DF4020D46FE3}" type="presOf" srcId="{6D5D945B-FEC2-492A-90DD-C19A0E0D3D4A}" destId="{77EE1C89-7961-4CF9-8C5A-281B6DB68F12}" srcOrd="1" destOrd="0" presId="urn:microsoft.com/office/officeart/2005/8/layout/hierarchy2"/>
    <dgm:cxn modelId="{47E7526F-B4E4-497B-AE88-3CE78C703F8A}" type="presOf" srcId="{5D04FD89-4124-4585-BC28-D538C56BE56C}" destId="{54D7F728-AEFD-4738-95BF-064F597A0ABC}" srcOrd="1" destOrd="0" presId="urn:microsoft.com/office/officeart/2005/8/layout/hierarchy2"/>
    <dgm:cxn modelId="{2E067099-798C-4D63-8076-38C14E6331B6}" type="presOf" srcId="{169113C2-0593-4D0D-B0F8-1A2D8B9B1A7D}" destId="{3D2E36C5-65D4-4395-A113-6C5CFAF7CD8C}" srcOrd="1" destOrd="0" presId="urn:microsoft.com/office/officeart/2005/8/layout/hierarchy2"/>
    <dgm:cxn modelId="{6EB885E1-31A2-4883-803A-1FBD8E34EC8A}" type="presOf" srcId="{4FF9907E-A63F-4051-B555-51B60491BB30}" destId="{7D79110A-EC78-40FB-B32E-AB0E1537DD91}" srcOrd="0" destOrd="0" presId="urn:microsoft.com/office/officeart/2005/8/layout/hierarchy2"/>
    <dgm:cxn modelId="{06389123-461D-4457-8ED6-BD760C76B89D}" type="presOf" srcId="{33B84E1D-1D43-406E-B481-8A7DD01C3D86}" destId="{5E1C44B9-728E-461B-B307-6D6A33D411EB}" srcOrd="1" destOrd="0" presId="urn:microsoft.com/office/officeart/2005/8/layout/hierarchy2"/>
    <dgm:cxn modelId="{D254BDF6-093F-401A-ABF8-F2D465B3BC91}" type="presOf" srcId="{169113C2-0593-4D0D-B0F8-1A2D8B9B1A7D}" destId="{B9E77E57-3C78-4D86-8EAF-76A470D45D3A}" srcOrd="0" destOrd="0" presId="urn:microsoft.com/office/officeart/2005/8/layout/hierarchy2"/>
    <dgm:cxn modelId="{B76F4C0C-F1CE-4A77-A5B7-B8C5671C9BB7}" type="presOf" srcId="{6D326CEA-FA9D-43C7-BDA7-3669674784FD}" destId="{0F7E1B60-ACC8-4A3C-AE27-E3A6883D5CC7}" srcOrd="1" destOrd="0" presId="urn:microsoft.com/office/officeart/2005/8/layout/hierarchy2"/>
    <dgm:cxn modelId="{BA4E28AD-6C29-4855-84F8-26CB907130FF}" type="presOf" srcId="{797BEF73-5C15-42EC-899F-91F22C340452}" destId="{02B26605-727C-4B7C-91A3-00C41051F06A}" srcOrd="0" destOrd="0" presId="urn:microsoft.com/office/officeart/2005/8/layout/hierarchy2"/>
    <dgm:cxn modelId="{05783104-C55A-42ED-82D4-3437A938AAF1}" srcId="{3073833F-3126-4AD3-9055-20F1A70CF08F}" destId="{FABECD02-FAA1-45E9-B739-C0EFE5CA3A98}" srcOrd="1" destOrd="0" parTransId="{169113C2-0593-4D0D-B0F8-1A2D8B9B1A7D}" sibTransId="{7EEFFB15-5E68-4FF0-9D2F-2BE99C5904C0}"/>
    <dgm:cxn modelId="{274DC6DA-2FFD-4D5D-9876-9AACECE15045}" srcId="{27597A41-7CFB-4411-A658-0F69FF3BAD4D}" destId="{A490C217-F164-4980-BF39-66C88DC1C71D}" srcOrd="2" destOrd="0" parTransId="{6D326CEA-FA9D-43C7-BDA7-3669674784FD}" sibTransId="{D4ABB8FA-F37B-4684-93EF-312C94370B5E}"/>
    <dgm:cxn modelId="{8CAA9DCB-468F-4F65-A64F-A90C8FD76D3C}" srcId="{27597A41-7CFB-4411-A658-0F69FF3BAD4D}" destId="{3073833F-3126-4AD3-9055-20F1A70CF08F}" srcOrd="0" destOrd="0" parTransId="{33B84E1D-1D43-406E-B481-8A7DD01C3D86}" sibTransId="{8FF95EEE-E202-470C-B43D-7DC2FC3575DA}"/>
    <dgm:cxn modelId="{F443BD9C-4F46-4C72-861B-C8961234F1EE}" type="presOf" srcId="{6D5D945B-FEC2-492A-90DD-C19A0E0D3D4A}" destId="{C6327ABF-53CA-405F-85E6-B57770E9DB74}" srcOrd="0" destOrd="0" presId="urn:microsoft.com/office/officeart/2005/8/layout/hierarchy2"/>
    <dgm:cxn modelId="{70FEA62F-795B-4A75-8D93-F1BF9C910E66}" type="presOf" srcId="{27597A41-7CFB-4411-A658-0F69FF3BAD4D}" destId="{B63ADFB8-CE41-443E-8775-4FE8B0B509D5}" srcOrd="0" destOrd="0" presId="urn:microsoft.com/office/officeart/2005/8/layout/hierarchy2"/>
    <dgm:cxn modelId="{695B6CFE-F328-4744-933E-0FE3AC8B1F8E}" type="presOf" srcId="{33B84E1D-1D43-406E-B481-8A7DD01C3D86}" destId="{D2A58300-F065-4A1D-981C-17988F56DFEB}" srcOrd="0" destOrd="0" presId="urn:microsoft.com/office/officeart/2005/8/layout/hierarchy2"/>
    <dgm:cxn modelId="{5A5D58B2-0C8B-47B0-BC06-B6768916EE5D}" type="presOf" srcId="{756E4445-1F34-4E7B-9A81-408C0BE18A34}" destId="{CE36B629-3A23-4BD0-B255-3B84A5B4A20D}" srcOrd="1" destOrd="0" presId="urn:microsoft.com/office/officeart/2005/8/layout/hierarchy2"/>
    <dgm:cxn modelId="{D131C249-40D1-4747-9025-628212F5F8E8}" type="presOf" srcId="{9C821950-586F-4EF3-B791-8012DAD01C83}" destId="{59BCEC31-072F-43A2-BB31-DE42C68A921F}" srcOrd="0" destOrd="0" presId="urn:microsoft.com/office/officeart/2005/8/layout/hierarchy2"/>
    <dgm:cxn modelId="{16116346-8696-4CF3-8DC4-3253A7A4B60B}" type="presOf" srcId="{931F6596-65AE-46B9-8285-D38FCEA94F29}" destId="{0C3A81C9-21C8-4C0D-AE69-E37F7DB8C8F4}" srcOrd="1" destOrd="0" presId="urn:microsoft.com/office/officeart/2005/8/layout/hierarchy2"/>
    <dgm:cxn modelId="{66510C7B-E169-402E-AA5E-898EE2C72FB0}" srcId="{3073833F-3126-4AD3-9055-20F1A70CF08F}" destId="{59F789F2-878C-4BB1-9A19-CDFF12303A14}" srcOrd="2" destOrd="0" parTransId="{756E4445-1F34-4E7B-9A81-408C0BE18A34}" sibTransId="{1EE29128-8F07-45FC-BEA8-51B0657E4A05}"/>
    <dgm:cxn modelId="{D6DD0BE6-34A5-4641-825B-2F83AD32FA31}" type="presOf" srcId="{756E4445-1F34-4E7B-9A81-408C0BE18A34}" destId="{DFE7F7BF-0DDC-4D03-A4AB-EDBCD61FBB35}" srcOrd="0" destOrd="0" presId="urn:microsoft.com/office/officeart/2005/8/layout/hierarchy2"/>
    <dgm:cxn modelId="{D4DED612-D1ED-492B-A4D0-CEC908148FB5}" type="presOf" srcId="{797BEF73-5C15-42EC-899F-91F22C340452}" destId="{9DCF3DDB-CA43-4028-8D44-85797F8CA17E}" srcOrd="1" destOrd="0" presId="urn:microsoft.com/office/officeart/2005/8/layout/hierarchy2"/>
    <dgm:cxn modelId="{7F4D388E-C2C1-428B-8760-04D3323F9200}" type="presOf" srcId="{931F6596-65AE-46B9-8285-D38FCEA94F29}" destId="{37A43585-1618-4DD3-B69D-C7C46DA47644}" srcOrd="0" destOrd="0" presId="urn:microsoft.com/office/officeart/2005/8/layout/hierarchy2"/>
    <dgm:cxn modelId="{AEAFB73D-7005-4EA0-8708-48A3FCE2F014}" srcId="{3073833F-3126-4AD3-9055-20F1A70CF08F}" destId="{2BE4BA27-D798-4B47-B03F-BB4071426FCE}" srcOrd="0" destOrd="0" parTransId="{797BEF73-5C15-42EC-899F-91F22C340452}" sibTransId="{1F7F0DCA-3CC0-4C49-B736-F068F9A1E4F3}"/>
    <dgm:cxn modelId="{4C27219B-7568-4511-B230-B885CFB725DF}" type="presOf" srcId="{2BE4BA27-D798-4B47-B03F-BB4071426FCE}" destId="{226FBC16-55A1-4324-B1B6-22F5DBB6038A}" srcOrd="0" destOrd="0" presId="urn:microsoft.com/office/officeart/2005/8/layout/hierarchy2"/>
    <dgm:cxn modelId="{88AA44CB-6012-42A3-85A7-6983A9A6AD9C}" type="presOf" srcId="{59F789F2-878C-4BB1-9A19-CDFF12303A14}" destId="{4BE5F0E7-FF38-4773-B544-D4DE2F34E771}" srcOrd="0" destOrd="0" presId="urn:microsoft.com/office/officeart/2005/8/layout/hierarchy2"/>
    <dgm:cxn modelId="{568E6098-19F9-43CF-87BF-5A3D034D7ED7}" type="presOf" srcId="{A490C217-F164-4980-BF39-66C88DC1C71D}" destId="{20725011-4F3A-4831-8E87-CFE58BC828D7}" srcOrd="0" destOrd="0" presId="urn:microsoft.com/office/officeart/2005/8/layout/hierarchy2"/>
    <dgm:cxn modelId="{76ED6B93-2D45-4886-8D46-180903D37787}" type="presOf" srcId="{5D04FD89-4124-4585-BC28-D538C56BE56C}" destId="{375B104B-EDBC-490F-A037-CEB29F2DCB6F}" srcOrd="0" destOrd="0" presId="urn:microsoft.com/office/officeart/2005/8/layout/hierarchy2"/>
    <dgm:cxn modelId="{48F2D11B-645F-4A3F-838E-FB89BE0D90CD}" srcId="{27597A41-7CFB-4411-A658-0F69FF3BAD4D}" destId="{93CA08CB-5103-43CF-95BD-E3652EDEA8F1}" srcOrd="1" destOrd="0" parTransId="{6D5D945B-FEC2-492A-90DD-C19A0E0D3D4A}" sibTransId="{B8CD5593-F8E0-426D-AAE4-EC45A4421372}"/>
    <dgm:cxn modelId="{115C79B8-9BCD-4736-B31D-D9FE52E23A1A}" type="presOf" srcId="{3073833F-3126-4AD3-9055-20F1A70CF08F}" destId="{E921258A-F69C-4967-AD89-9481443D8B01}" srcOrd="0" destOrd="0" presId="urn:microsoft.com/office/officeart/2005/8/layout/hierarchy2"/>
    <dgm:cxn modelId="{20312F68-1382-4A58-B799-0A78CA51D063}" type="presOf" srcId="{FABECD02-FAA1-45E9-B739-C0EFE5CA3A98}" destId="{DF834B31-4D49-47AB-AA18-1F984F807627}" srcOrd="0" destOrd="0" presId="urn:microsoft.com/office/officeart/2005/8/layout/hierarchy2"/>
    <dgm:cxn modelId="{43B8A6A1-E8BA-4A17-B68D-EE22741FBFA6}" type="presOf" srcId="{93CA08CB-5103-43CF-95BD-E3652EDEA8F1}" destId="{FDC7BBDB-29AB-4544-8A6F-C3E0EBCC3931}" srcOrd="0" destOrd="0" presId="urn:microsoft.com/office/officeart/2005/8/layout/hierarchy2"/>
    <dgm:cxn modelId="{439609AC-FAAA-490A-B2D9-7B89E2666021}" type="presOf" srcId="{6D326CEA-FA9D-43C7-BDA7-3669674784FD}" destId="{E170ED2C-9519-4BB9-985A-707439882192}" srcOrd="0" destOrd="0" presId="urn:microsoft.com/office/officeart/2005/8/layout/hierarchy2"/>
    <dgm:cxn modelId="{9AB11677-507F-407B-9D87-E2816A5CAFE5}" type="presParOf" srcId="{0E53E7E0-6D04-4228-8A8C-B777D6219182}" destId="{2F65A60B-8540-44D2-A802-2FB8671829B3}" srcOrd="0" destOrd="0" presId="urn:microsoft.com/office/officeart/2005/8/layout/hierarchy2"/>
    <dgm:cxn modelId="{6B429A4F-91C6-4577-AB48-7588EDA24367}" type="presParOf" srcId="{2F65A60B-8540-44D2-A802-2FB8671829B3}" destId="{B63ADFB8-CE41-443E-8775-4FE8B0B509D5}" srcOrd="0" destOrd="0" presId="urn:microsoft.com/office/officeart/2005/8/layout/hierarchy2"/>
    <dgm:cxn modelId="{0FBAC29D-85A0-49BA-9878-C0FD975E62C2}" type="presParOf" srcId="{2F65A60B-8540-44D2-A802-2FB8671829B3}" destId="{781239D2-B767-4351-870A-28039B9E737E}" srcOrd="1" destOrd="0" presId="urn:microsoft.com/office/officeart/2005/8/layout/hierarchy2"/>
    <dgm:cxn modelId="{E993A2CB-2143-498F-B3DC-9E0DF195900E}" type="presParOf" srcId="{781239D2-B767-4351-870A-28039B9E737E}" destId="{D2A58300-F065-4A1D-981C-17988F56DFEB}" srcOrd="0" destOrd="0" presId="urn:microsoft.com/office/officeart/2005/8/layout/hierarchy2"/>
    <dgm:cxn modelId="{27ED38BF-FB8E-436A-A75E-15D2480E51CC}" type="presParOf" srcId="{D2A58300-F065-4A1D-981C-17988F56DFEB}" destId="{5E1C44B9-728E-461B-B307-6D6A33D411EB}" srcOrd="0" destOrd="0" presId="urn:microsoft.com/office/officeart/2005/8/layout/hierarchy2"/>
    <dgm:cxn modelId="{6FC11D83-F0CB-47EB-A611-2B4B79E5F7B6}" type="presParOf" srcId="{781239D2-B767-4351-870A-28039B9E737E}" destId="{ECC3CAC0-854B-4D56-9206-20E1B333B08A}" srcOrd="1" destOrd="0" presId="urn:microsoft.com/office/officeart/2005/8/layout/hierarchy2"/>
    <dgm:cxn modelId="{FBBFDDBC-2B1D-41C0-BF09-F85A69AEF412}" type="presParOf" srcId="{ECC3CAC0-854B-4D56-9206-20E1B333B08A}" destId="{E921258A-F69C-4967-AD89-9481443D8B01}" srcOrd="0" destOrd="0" presId="urn:microsoft.com/office/officeart/2005/8/layout/hierarchy2"/>
    <dgm:cxn modelId="{7378B72C-90C0-4A96-A7DA-03E3C839315A}" type="presParOf" srcId="{ECC3CAC0-854B-4D56-9206-20E1B333B08A}" destId="{59522E3F-32D9-4304-B33F-8708EF03D8DF}" srcOrd="1" destOrd="0" presId="urn:microsoft.com/office/officeart/2005/8/layout/hierarchy2"/>
    <dgm:cxn modelId="{CE78C5FE-5617-4665-881E-3F2D761261DF}" type="presParOf" srcId="{59522E3F-32D9-4304-B33F-8708EF03D8DF}" destId="{02B26605-727C-4B7C-91A3-00C41051F06A}" srcOrd="0" destOrd="0" presId="urn:microsoft.com/office/officeart/2005/8/layout/hierarchy2"/>
    <dgm:cxn modelId="{A58CE926-E116-4591-A9B6-16CEF3DFCD88}" type="presParOf" srcId="{02B26605-727C-4B7C-91A3-00C41051F06A}" destId="{9DCF3DDB-CA43-4028-8D44-85797F8CA17E}" srcOrd="0" destOrd="0" presId="urn:microsoft.com/office/officeart/2005/8/layout/hierarchy2"/>
    <dgm:cxn modelId="{ECC3EE7F-962F-4518-9776-DA8D3A5A66D8}" type="presParOf" srcId="{59522E3F-32D9-4304-B33F-8708EF03D8DF}" destId="{25178428-0C61-4741-B624-23120B24555C}" srcOrd="1" destOrd="0" presId="urn:microsoft.com/office/officeart/2005/8/layout/hierarchy2"/>
    <dgm:cxn modelId="{5D487E83-6943-4F19-9E9B-FAE007345FCF}" type="presParOf" srcId="{25178428-0C61-4741-B624-23120B24555C}" destId="{226FBC16-55A1-4324-B1B6-22F5DBB6038A}" srcOrd="0" destOrd="0" presId="urn:microsoft.com/office/officeart/2005/8/layout/hierarchy2"/>
    <dgm:cxn modelId="{B4674C5E-897F-4AC1-9F62-D24A0893D03A}" type="presParOf" srcId="{25178428-0C61-4741-B624-23120B24555C}" destId="{21C84F8B-9DCB-4D84-9A1E-66148E1513DB}" srcOrd="1" destOrd="0" presId="urn:microsoft.com/office/officeart/2005/8/layout/hierarchy2"/>
    <dgm:cxn modelId="{AA63964F-BF8F-494E-B01B-16F99005FFBB}" type="presParOf" srcId="{59522E3F-32D9-4304-B33F-8708EF03D8DF}" destId="{B9E77E57-3C78-4D86-8EAF-76A470D45D3A}" srcOrd="2" destOrd="0" presId="urn:microsoft.com/office/officeart/2005/8/layout/hierarchy2"/>
    <dgm:cxn modelId="{BACB505D-6FED-45FB-9715-484F9F781DEC}" type="presParOf" srcId="{B9E77E57-3C78-4D86-8EAF-76A470D45D3A}" destId="{3D2E36C5-65D4-4395-A113-6C5CFAF7CD8C}" srcOrd="0" destOrd="0" presId="urn:microsoft.com/office/officeart/2005/8/layout/hierarchy2"/>
    <dgm:cxn modelId="{14B6AC9E-4B81-402E-BA4A-D16C29F7FAA2}" type="presParOf" srcId="{59522E3F-32D9-4304-B33F-8708EF03D8DF}" destId="{CF78AA13-405E-40EC-ACE9-528CD4F0A0DD}" srcOrd="3" destOrd="0" presId="urn:microsoft.com/office/officeart/2005/8/layout/hierarchy2"/>
    <dgm:cxn modelId="{F5BF634A-9BE9-4897-816C-3B21DD2182FE}" type="presParOf" srcId="{CF78AA13-405E-40EC-ACE9-528CD4F0A0DD}" destId="{DF834B31-4D49-47AB-AA18-1F984F807627}" srcOrd="0" destOrd="0" presId="urn:microsoft.com/office/officeart/2005/8/layout/hierarchy2"/>
    <dgm:cxn modelId="{EC9E5F7E-E48A-4533-90B8-3DCEDDF388B7}" type="presParOf" srcId="{CF78AA13-405E-40EC-ACE9-528CD4F0A0DD}" destId="{ADA9DF55-1C95-4BDF-A5EE-4109FE4FEBE0}" srcOrd="1" destOrd="0" presId="urn:microsoft.com/office/officeart/2005/8/layout/hierarchy2"/>
    <dgm:cxn modelId="{80AFDFBA-6BBF-4958-99EB-165F09657B8C}" type="presParOf" srcId="{59522E3F-32D9-4304-B33F-8708EF03D8DF}" destId="{DFE7F7BF-0DDC-4D03-A4AB-EDBCD61FBB35}" srcOrd="4" destOrd="0" presId="urn:microsoft.com/office/officeart/2005/8/layout/hierarchy2"/>
    <dgm:cxn modelId="{A69F0CE3-26EC-453C-82EE-31FAE9E4E577}" type="presParOf" srcId="{DFE7F7BF-0DDC-4D03-A4AB-EDBCD61FBB35}" destId="{CE36B629-3A23-4BD0-B255-3B84A5B4A20D}" srcOrd="0" destOrd="0" presId="urn:microsoft.com/office/officeart/2005/8/layout/hierarchy2"/>
    <dgm:cxn modelId="{265252CE-A3DE-4623-AE7B-4C0143541843}" type="presParOf" srcId="{59522E3F-32D9-4304-B33F-8708EF03D8DF}" destId="{BE3835F4-DCC3-4FFC-8956-8647E34F2F6F}" srcOrd="5" destOrd="0" presId="urn:microsoft.com/office/officeart/2005/8/layout/hierarchy2"/>
    <dgm:cxn modelId="{89F33D8B-FA14-48C0-B6C9-8DCC1583370A}" type="presParOf" srcId="{BE3835F4-DCC3-4FFC-8956-8647E34F2F6F}" destId="{4BE5F0E7-FF38-4773-B544-D4DE2F34E771}" srcOrd="0" destOrd="0" presId="urn:microsoft.com/office/officeart/2005/8/layout/hierarchy2"/>
    <dgm:cxn modelId="{0AEB1E5B-9896-4000-B3C4-48382A982D5A}" type="presParOf" srcId="{BE3835F4-DCC3-4FFC-8956-8647E34F2F6F}" destId="{8A9D0E5E-F192-48BB-9AFF-4E99E4382557}" srcOrd="1" destOrd="0" presId="urn:microsoft.com/office/officeart/2005/8/layout/hierarchy2"/>
    <dgm:cxn modelId="{0B22A642-0341-482A-8EB3-F121504427D6}" type="presParOf" srcId="{59522E3F-32D9-4304-B33F-8708EF03D8DF}" destId="{37A43585-1618-4DD3-B69D-C7C46DA47644}" srcOrd="6" destOrd="0" presId="urn:microsoft.com/office/officeart/2005/8/layout/hierarchy2"/>
    <dgm:cxn modelId="{DF7CE24D-00E0-44BD-A848-0F66B9577BA5}" type="presParOf" srcId="{37A43585-1618-4DD3-B69D-C7C46DA47644}" destId="{0C3A81C9-21C8-4C0D-AE69-E37F7DB8C8F4}" srcOrd="0" destOrd="0" presId="urn:microsoft.com/office/officeart/2005/8/layout/hierarchy2"/>
    <dgm:cxn modelId="{7D8CA64F-03C5-4DD3-AB63-62BA63DC6D80}" type="presParOf" srcId="{59522E3F-32D9-4304-B33F-8708EF03D8DF}" destId="{46F69369-BE24-485D-88BB-ACEF0A9866EB}" srcOrd="7" destOrd="0" presId="urn:microsoft.com/office/officeart/2005/8/layout/hierarchy2"/>
    <dgm:cxn modelId="{B03B902C-5269-4216-8791-8D529EA140BA}" type="presParOf" srcId="{46F69369-BE24-485D-88BB-ACEF0A9866EB}" destId="{7D79110A-EC78-40FB-B32E-AB0E1537DD91}" srcOrd="0" destOrd="0" presId="urn:microsoft.com/office/officeart/2005/8/layout/hierarchy2"/>
    <dgm:cxn modelId="{5FD7EB57-381A-462A-8D26-5627AE46857A}" type="presParOf" srcId="{46F69369-BE24-485D-88BB-ACEF0A9866EB}" destId="{EEE08478-DC52-45F7-A324-623FDD99FF55}" srcOrd="1" destOrd="0" presId="urn:microsoft.com/office/officeart/2005/8/layout/hierarchy2"/>
    <dgm:cxn modelId="{AA96FEE3-95EA-40F5-B634-A92A36A83CF9}" type="presParOf" srcId="{59522E3F-32D9-4304-B33F-8708EF03D8DF}" destId="{375B104B-EDBC-490F-A037-CEB29F2DCB6F}" srcOrd="8" destOrd="0" presId="urn:microsoft.com/office/officeart/2005/8/layout/hierarchy2"/>
    <dgm:cxn modelId="{22F5D016-0BD1-4FCF-882C-16892EFE93C0}" type="presParOf" srcId="{375B104B-EDBC-490F-A037-CEB29F2DCB6F}" destId="{54D7F728-AEFD-4738-95BF-064F597A0ABC}" srcOrd="0" destOrd="0" presId="urn:microsoft.com/office/officeart/2005/8/layout/hierarchy2"/>
    <dgm:cxn modelId="{DEB55DDF-AACC-4012-A1D6-C5BEDAD281ED}" type="presParOf" srcId="{59522E3F-32D9-4304-B33F-8708EF03D8DF}" destId="{851AC5AF-F4F4-4626-B140-EF80FD20375E}" srcOrd="9" destOrd="0" presId="urn:microsoft.com/office/officeart/2005/8/layout/hierarchy2"/>
    <dgm:cxn modelId="{24198EBE-EF45-4866-AC04-BF4EFA22924C}" type="presParOf" srcId="{851AC5AF-F4F4-4626-B140-EF80FD20375E}" destId="{59BCEC31-072F-43A2-BB31-DE42C68A921F}" srcOrd="0" destOrd="0" presId="urn:microsoft.com/office/officeart/2005/8/layout/hierarchy2"/>
    <dgm:cxn modelId="{EF365E59-6527-4EAD-AF27-28259E0BE831}" type="presParOf" srcId="{851AC5AF-F4F4-4626-B140-EF80FD20375E}" destId="{6B2BCB94-F3B5-4BF5-BE7C-F33F62CDF085}" srcOrd="1" destOrd="0" presId="urn:microsoft.com/office/officeart/2005/8/layout/hierarchy2"/>
    <dgm:cxn modelId="{70E52E07-6436-42BD-A8FD-27E933D79619}" type="presParOf" srcId="{781239D2-B767-4351-870A-28039B9E737E}" destId="{C6327ABF-53CA-405F-85E6-B57770E9DB74}" srcOrd="2" destOrd="0" presId="urn:microsoft.com/office/officeart/2005/8/layout/hierarchy2"/>
    <dgm:cxn modelId="{57F63D75-FEA2-4131-841B-7FDAA215785A}" type="presParOf" srcId="{C6327ABF-53CA-405F-85E6-B57770E9DB74}" destId="{77EE1C89-7961-4CF9-8C5A-281B6DB68F12}" srcOrd="0" destOrd="0" presId="urn:microsoft.com/office/officeart/2005/8/layout/hierarchy2"/>
    <dgm:cxn modelId="{8A8F5E14-105D-4CD7-AFE3-FAC2897B1A82}" type="presParOf" srcId="{781239D2-B767-4351-870A-28039B9E737E}" destId="{178C9583-D768-4CFC-BDA4-68E744FA0B79}" srcOrd="3" destOrd="0" presId="urn:microsoft.com/office/officeart/2005/8/layout/hierarchy2"/>
    <dgm:cxn modelId="{0CC1E6E2-3E9E-46BF-AA89-921A08532E8B}" type="presParOf" srcId="{178C9583-D768-4CFC-BDA4-68E744FA0B79}" destId="{FDC7BBDB-29AB-4544-8A6F-C3E0EBCC3931}" srcOrd="0" destOrd="0" presId="urn:microsoft.com/office/officeart/2005/8/layout/hierarchy2"/>
    <dgm:cxn modelId="{5821A85F-B839-47FA-B8CC-80E7FA21B52D}" type="presParOf" srcId="{178C9583-D768-4CFC-BDA4-68E744FA0B79}" destId="{C0BF5357-26B6-4F51-BA37-3414151326A9}" srcOrd="1" destOrd="0" presId="urn:microsoft.com/office/officeart/2005/8/layout/hierarchy2"/>
    <dgm:cxn modelId="{E6763942-6F0E-4B2D-9CE7-E03FA88530BA}" type="presParOf" srcId="{781239D2-B767-4351-870A-28039B9E737E}" destId="{E170ED2C-9519-4BB9-985A-707439882192}" srcOrd="4" destOrd="0" presId="urn:microsoft.com/office/officeart/2005/8/layout/hierarchy2"/>
    <dgm:cxn modelId="{B3586F02-D91F-419C-8C50-2D774F966D4A}" type="presParOf" srcId="{E170ED2C-9519-4BB9-985A-707439882192}" destId="{0F7E1B60-ACC8-4A3C-AE27-E3A6883D5CC7}" srcOrd="0" destOrd="0" presId="urn:microsoft.com/office/officeart/2005/8/layout/hierarchy2"/>
    <dgm:cxn modelId="{96A83F3D-88AE-4522-A083-8B67C2896403}" type="presParOf" srcId="{781239D2-B767-4351-870A-28039B9E737E}" destId="{8DF4EC92-BBA3-4119-9409-406C9589D4D5}" srcOrd="5" destOrd="0" presId="urn:microsoft.com/office/officeart/2005/8/layout/hierarchy2"/>
    <dgm:cxn modelId="{2D7AB884-4A54-4A74-8126-DFE43A88B31C}" type="presParOf" srcId="{8DF4EC92-BBA3-4119-9409-406C9589D4D5}" destId="{20725011-4F3A-4831-8E87-CFE58BC828D7}" srcOrd="0" destOrd="0" presId="urn:microsoft.com/office/officeart/2005/8/layout/hierarchy2"/>
    <dgm:cxn modelId="{43F070F4-5B06-4698-9183-986C19AB4485}" type="presParOf" srcId="{8DF4EC92-BBA3-4119-9409-406C9589D4D5}" destId="{D6E21068-7AA1-4266-AB12-58F04EE90B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ADFB8-CE41-443E-8775-4FE8B0B509D5}">
      <dsp:nvSpPr>
        <dsp:cNvPr id="0" name=""/>
        <dsp:cNvSpPr/>
      </dsp:nvSpPr>
      <dsp:spPr>
        <a:xfrm>
          <a:off x="620036" y="3520459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First Level Classification</a:t>
          </a:r>
        </a:p>
      </dsp:txBody>
      <dsp:txXfrm>
        <a:off x="620036" y="3520459"/>
        <a:ext cx="2039875" cy="1019937"/>
      </dsp:txXfrm>
    </dsp:sp>
    <dsp:sp modelId="{D2A58300-F065-4A1D-981C-17988F56DFEB}">
      <dsp:nvSpPr>
        <dsp:cNvPr id="0" name=""/>
        <dsp:cNvSpPr/>
      </dsp:nvSpPr>
      <dsp:spPr>
        <a:xfrm rot="18289469">
          <a:off x="2353475" y="3427902"/>
          <a:ext cx="14288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8823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3032166" y="3408243"/>
        <a:ext cx="71441" cy="71441"/>
      </dsp:txXfrm>
    </dsp:sp>
    <dsp:sp modelId="{E921258A-F69C-4967-AD89-9481443D8B01}">
      <dsp:nvSpPr>
        <dsp:cNvPr id="0" name=""/>
        <dsp:cNvSpPr/>
      </dsp:nvSpPr>
      <dsp:spPr>
        <a:xfrm>
          <a:off x="3475862" y="2347531"/>
          <a:ext cx="2039875" cy="101993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PT Appropriate</a:t>
          </a:r>
        </a:p>
      </dsp:txBody>
      <dsp:txXfrm>
        <a:off x="3475862" y="2347531"/>
        <a:ext cx="2039875" cy="1019937"/>
      </dsp:txXfrm>
    </dsp:sp>
    <dsp:sp modelId="{02B26605-727C-4B7C-91A3-00C41051F06A}">
      <dsp:nvSpPr>
        <dsp:cNvPr id="0" name=""/>
        <dsp:cNvSpPr/>
      </dsp:nvSpPr>
      <dsp:spPr>
        <a:xfrm rot="17350740">
          <a:off x="4681857" y="1668509"/>
          <a:ext cx="24837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83710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7350740">
        <a:off x="5861620" y="1622478"/>
        <a:ext cx="124185" cy="124185"/>
      </dsp:txXfrm>
    </dsp:sp>
    <dsp:sp modelId="{226FBC16-55A1-4324-B1B6-22F5DBB6038A}">
      <dsp:nvSpPr>
        <dsp:cNvPr id="0" name=""/>
        <dsp:cNvSpPr/>
      </dsp:nvSpPr>
      <dsp:spPr>
        <a:xfrm>
          <a:off x="6331687" y="1674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Mobility</a:t>
          </a:r>
        </a:p>
      </dsp:txBody>
      <dsp:txXfrm>
        <a:off x="6331687" y="1674"/>
        <a:ext cx="2039875" cy="1019937"/>
      </dsp:txXfrm>
    </dsp:sp>
    <dsp:sp modelId="{B9E77E57-3C78-4D86-8EAF-76A470D45D3A}">
      <dsp:nvSpPr>
        <dsp:cNvPr id="0" name=""/>
        <dsp:cNvSpPr/>
      </dsp:nvSpPr>
      <dsp:spPr>
        <a:xfrm rot="18289469">
          <a:off x="5209301" y="2254973"/>
          <a:ext cx="14288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8823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5887992" y="2235315"/>
        <a:ext cx="71441" cy="71441"/>
      </dsp:txXfrm>
    </dsp:sp>
    <dsp:sp modelId="{DF834B31-4D49-47AB-AA18-1F984F807627}">
      <dsp:nvSpPr>
        <dsp:cNvPr id="0" name=""/>
        <dsp:cNvSpPr/>
      </dsp:nvSpPr>
      <dsp:spPr>
        <a:xfrm>
          <a:off x="6331687" y="1174602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Centralization</a:t>
          </a:r>
        </a:p>
      </dsp:txBody>
      <dsp:txXfrm>
        <a:off x="6331687" y="1174602"/>
        <a:ext cx="2039875" cy="1019937"/>
      </dsp:txXfrm>
    </dsp:sp>
    <dsp:sp modelId="{DFE7F7BF-0DDC-4D03-A4AB-EDBCD61FBB35}">
      <dsp:nvSpPr>
        <dsp:cNvPr id="0" name=""/>
        <dsp:cNvSpPr/>
      </dsp:nvSpPr>
      <dsp:spPr>
        <a:xfrm>
          <a:off x="5515737" y="2841437"/>
          <a:ext cx="815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5950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3314" y="2837101"/>
        <a:ext cx="40797" cy="40797"/>
      </dsp:txXfrm>
    </dsp:sp>
    <dsp:sp modelId="{4BE5F0E7-FF38-4773-B544-D4DE2F34E771}">
      <dsp:nvSpPr>
        <dsp:cNvPr id="0" name=""/>
        <dsp:cNvSpPr/>
      </dsp:nvSpPr>
      <dsp:spPr>
        <a:xfrm>
          <a:off x="6331687" y="2347531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Pain Control</a:t>
          </a:r>
        </a:p>
      </dsp:txBody>
      <dsp:txXfrm>
        <a:off x="6331687" y="2347531"/>
        <a:ext cx="2039875" cy="1019937"/>
      </dsp:txXfrm>
    </dsp:sp>
    <dsp:sp modelId="{37A43585-1618-4DD3-B69D-C7C46DA47644}">
      <dsp:nvSpPr>
        <dsp:cNvPr id="0" name=""/>
        <dsp:cNvSpPr/>
      </dsp:nvSpPr>
      <dsp:spPr>
        <a:xfrm rot="3310531">
          <a:off x="5209301" y="3427902"/>
          <a:ext cx="14288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8823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5887992" y="3408243"/>
        <a:ext cx="71441" cy="71441"/>
      </dsp:txXfrm>
    </dsp:sp>
    <dsp:sp modelId="{7D79110A-EC78-40FB-B32E-AB0E1537DD91}">
      <dsp:nvSpPr>
        <dsp:cNvPr id="0" name=""/>
        <dsp:cNvSpPr/>
      </dsp:nvSpPr>
      <dsp:spPr>
        <a:xfrm>
          <a:off x="6331687" y="3520459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Conditioning</a:t>
          </a:r>
        </a:p>
      </dsp:txBody>
      <dsp:txXfrm>
        <a:off x="6331687" y="3520459"/>
        <a:ext cx="2039875" cy="1019937"/>
      </dsp:txXfrm>
    </dsp:sp>
    <dsp:sp modelId="{375B104B-EDBC-490F-A037-CEB29F2DCB6F}">
      <dsp:nvSpPr>
        <dsp:cNvPr id="0" name=""/>
        <dsp:cNvSpPr/>
      </dsp:nvSpPr>
      <dsp:spPr>
        <a:xfrm rot="4249260">
          <a:off x="4681857" y="4014366"/>
          <a:ext cx="24837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83710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4249260">
        <a:off x="5861620" y="3968335"/>
        <a:ext cx="124185" cy="124185"/>
      </dsp:txXfrm>
    </dsp:sp>
    <dsp:sp modelId="{59BCEC31-072F-43A2-BB31-DE42C68A921F}">
      <dsp:nvSpPr>
        <dsp:cNvPr id="0" name=""/>
        <dsp:cNvSpPr/>
      </dsp:nvSpPr>
      <dsp:spPr>
        <a:xfrm>
          <a:off x="6331687" y="4693387"/>
          <a:ext cx="2039875" cy="1019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Reduce Headache</a:t>
          </a:r>
        </a:p>
      </dsp:txBody>
      <dsp:txXfrm>
        <a:off x="6331687" y="4693387"/>
        <a:ext cx="2039875" cy="1019937"/>
      </dsp:txXfrm>
    </dsp:sp>
    <dsp:sp modelId="{C6327ABF-53CA-405F-85E6-B57770E9DB74}">
      <dsp:nvSpPr>
        <dsp:cNvPr id="0" name=""/>
        <dsp:cNvSpPr/>
      </dsp:nvSpPr>
      <dsp:spPr>
        <a:xfrm>
          <a:off x="2659912" y="4014366"/>
          <a:ext cx="815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5950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7488" y="4010029"/>
        <a:ext cx="40797" cy="40797"/>
      </dsp:txXfrm>
    </dsp:sp>
    <dsp:sp modelId="{FDC7BBDB-29AB-4544-8A6F-C3E0EBCC3931}">
      <dsp:nvSpPr>
        <dsp:cNvPr id="0" name=""/>
        <dsp:cNvSpPr/>
      </dsp:nvSpPr>
      <dsp:spPr>
        <a:xfrm>
          <a:off x="3475862" y="3520459"/>
          <a:ext cx="2039875" cy="10199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Consultation</a:t>
          </a:r>
        </a:p>
      </dsp:txBody>
      <dsp:txXfrm>
        <a:off x="3475862" y="3520459"/>
        <a:ext cx="2039875" cy="1019937"/>
      </dsp:txXfrm>
    </dsp:sp>
    <dsp:sp modelId="{E170ED2C-9519-4BB9-985A-707439882192}">
      <dsp:nvSpPr>
        <dsp:cNvPr id="0" name=""/>
        <dsp:cNvSpPr/>
      </dsp:nvSpPr>
      <dsp:spPr>
        <a:xfrm rot="3310531">
          <a:off x="2353475" y="4600830"/>
          <a:ext cx="14288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8823" y="1606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3032166" y="4581172"/>
        <a:ext cx="71441" cy="71441"/>
      </dsp:txXfrm>
    </dsp:sp>
    <dsp:sp modelId="{20725011-4F3A-4831-8E87-CFE58BC828D7}">
      <dsp:nvSpPr>
        <dsp:cNvPr id="0" name=""/>
        <dsp:cNvSpPr/>
      </dsp:nvSpPr>
      <dsp:spPr>
        <a:xfrm>
          <a:off x="3475862" y="4693387"/>
          <a:ext cx="2039875" cy="101993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/>
              <a:effectLst/>
              <a:latin typeface="Arial" charset="0"/>
            </a:rPr>
            <a:t>Referral</a:t>
          </a:r>
        </a:p>
      </dsp:txBody>
      <dsp:txXfrm>
        <a:off x="3475862" y="4693387"/>
        <a:ext cx="2039875" cy="101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443B7-61EE-4987-8063-49A11BDF9EA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34B17-BAF2-4624-BFC8-481CCEFA8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/>
            <a:fld id="{DE14E552-C504-425F-A7FA-60188839AE57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44928-1A59-4573-8FFE-D0D6E88D9EF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E51B80-B438-4CDB-BB0A-7A20017A7F9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AF72D8-08AA-4EE2-B118-AC9D8EFC26A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DDD4DC-78F3-4F3D-B80C-C432BC3E84F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35CE70-2193-4820-9FFE-1569D51890C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AC80-3A9A-4D5C-A94C-B441B33B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0440D0-9A6E-47B2-9605-5ED19AB034C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89B351-88D5-456E-8BA6-6A6D8D83F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71600"/>
            <a:ext cx="6781800" cy="3276600"/>
          </a:xfrm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CGH Assessment: Within the Context of  Cervical Spine Examination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 Posture</a:t>
            </a:r>
          </a:p>
          <a:p>
            <a:r>
              <a:rPr lang="en-US" dirty="0" smtClean="0"/>
              <a:t>AROM</a:t>
            </a:r>
          </a:p>
          <a:p>
            <a:pPr lvl="1"/>
            <a:r>
              <a:rPr lang="en-US" dirty="0" smtClean="0"/>
              <a:t>Cervical physiologic</a:t>
            </a:r>
          </a:p>
          <a:p>
            <a:pPr lvl="1"/>
            <a:r>
              <a:rPr lang="en-US" dirty="0" smtClean="0"/>
              <a:t>AA Rotation </a:t>
            </a:r>
          </a:p>
          <a:p>
            <a:pPr lvl="1"/>
            <a:r>
              <a:rPr lang="en-US" dirty="0" smtClean="0"/>
              <a:t>OA SB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Palpation of Sub-Occipital Triangle</a:t>
            </a:r>
          </a:p>
          <a:p>
            <a:r>
              <a:rPr lang="en-US" dirty="0" smtClean="0"/>
              <a:t>Upper </a:t>
            </a:r>
            <a:r>
              <a:rPr lang="en-US" dirty="0" smtClean="0"/>
              <a:t>Cervical </a:t>
            </a:r>
            <a:r>
              <a:rPr lang="en-US" dirty="0" err="1" smtClean="0"/>
              <a:t>Ligamentous</a:t>
            </a:r>
            <a:r>
              <a:rPr lang="en-US" dirty="0" smtClean="0"/>
              <a:t>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Transverse</a:t>
            </a:r>
          </a:p>
          <a:p>
            <a:pPr lvl="1"/>
            <a:r>
              <a:rPr lang="en-US" dirty="0" err="1" smtClean="0"/>
              <a:t>Alar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ASSESSMENT LAB - Sitting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Subcranial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Posterior Rotation &amp; Anterior head Translation  leads to a decrease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Craniovertebral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Angle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O/A and AA Functional spaces Altered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Compression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subcranial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structures including the vertebral arteries and their sympathetic nerves, the first two cervical nerves, and soft tissue. (1)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Hypomobility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about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pper cervical spine and upper thoracic spine (1,2)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Mid-Cervical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hypermobility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(3)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Alterations in muscle length tension relationships and muscle function (Upper Cross Syndrome) (3)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Forward Head Posture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3124200" y="228600"/>
            <a:ext cx="5867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37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ＭＳ Ｐゴシック" charset="-128"/>
              </a:rPr>
              <a:t>Observation / Postural </a:t>
            </a:r>
            <a:r>
              <a:rPr lang="en-US" sz="37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ＭＳ Ｐゴシック" charset="-128"/>
              </a:rPr>
              <a:t>Examination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5105400" y="1905000"/>
            <a:ext cx="4038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View patient’s posture from the side</a:t>
            </a:r>
          </a:p>
          <a:p>
            <a:endParaRPr lang="en-US" sz="2000" b="1" dirty="0"/>
          </a:p>
          <a:p>
            <a:r>
              <a:rPr lang="en-US" sz="2000" b="1" dirty="0"/>
              <a:t>Assess</a:t>
            </a:r>
            <a:r>
              <a:rPr lang="en-US" sz="2000" dirty="0"/>
              <a:t>: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Forward head posture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Shoulder carriage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Typical patterns include</a:t>
            </a:r>
            <a:r>
              <a:rPr lang="en-US" sz="20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 Sub-Cranial Posterior Rot.</a:t>
            </a:r>
            <a:endParaRPr lang="en-US" sz="20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Flexed (rounded) T1-T2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Extended (flat) T3-T7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Flexed (rounded) T8-T12</a:t>
            </a:r>
          </a:p>
          <a:p>
            <a:endParaRPr lang="en-US" dirty="0"/>
          </a:p>
        </p:txBody>
      </p:sp>
      <p:pic>
        <p:nvPicPr>
          <p:cNvPr id="8" name="Picture 7" descr="Upper-Crossed-Syndr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114800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Weakened Muscles             Shortened Muscles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Deep Cervical Flexors            Sub-Occipitals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Lower and Mid </a:t>
            </a:r>
            <a:r>
              <a:rPr lang="en-US" sz="2800" dirty="0" err="1" smtClean="0">
                <a:latin typeface="Calibri" pitchFamily="34" charset="0"/>
                <a:cs typeface="Times New Roman" pitchFamily="18" charset="0"/>
              </a:rPr>
              <a:t>Trapezius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      Upper </a:t>
            </a:r>
            <a:r>
              <a:rPr lang="en-US" sz="2800" dirty="0" err="1" smtClean="0">
                <a:latin typeface="Calibri" pitchFamily="34" charset="0"/>
                <a:cs typeface="Times New Roman" pitchFamily="18" charset="0"/>
              </a:rPr>
              <a:t>Trapezius</a:t>
            </a:r>
            <a:endParaRPr lang="en-US" sz="2800" dirty="0" smtClean="0">
              <a:latin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Times New Roman" pitchFamily="18" charset="0"/>
              </a:rPr>
              <a:t>Serratus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 Anterior                    Pectorals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Head Posture – Upper Cross Syndrome (3)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Craniovertebral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Angle by measuring the angle formed by horizontal line through C7 and a line form C7 to the Tragus of the Ear.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Smaller angle associated with CTTH (4,5)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05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Craniovertebral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Angle – 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Fernández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-de-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Peñas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 et al (2007)</a:t>
            </a:r>
            <a:r>
              <a:rPr lang="en-US" b="1" dirty="0" smtClean="0">
                <a:latin typeface="+mn-lt"/>
                <a:cs typeface="Times New Roman" pitchFamily="18" charset="0"/>
              </a:rPr>
              <a:t/>
            </a:r>
            <a:br>
              <a:rPr lang="en-US" b="1" dirty="0" smtClean="0">
                <a:latin typeface="+mn-lt"/>
                <a:cs typeface="Times New Roman" pitchFamily="18" charset="0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Content Placeholder 3" descr="C:\Users\craigdpt\Downloads\cv angl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4343400"/>
            <a:ext cx="2514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Observation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Sitting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Mentonian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(lowest point on mandible) 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Position of SCM (60 deg angle) (structure changes function)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Palpate C0-C2 space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CV Angle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Ability to correct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Standing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 to Wall  (measure).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Forward Head Posture - Assessment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M. Headaches and the Upper Cervical Spine. Course Handout. North American Seminars 2005</a:t>
            </a:r>
          </a:p>
          <a:p>
            <a:pPr marL="514350" indent="-514350"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CranioMandibular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Sytem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On-Line Course Material.  University of St. Augustine for Health sciences 2010.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Lau et al. Clinical measurement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craniovertebral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angle by electronic head posture instrument: A test of reliability and validity.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Manual Therapy 2009; 14:363–368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Moore M. Upper Crossed Syndrome and its Relationship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Cervicogenic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Headache.</a:t>
            </a:r>
            <a:r>
              <a:rPr lang="en-US" sz="2000" dirty="0" smtClean="0"/>
              <a:t> Journal of Manipulative and Physiological Therapeutics 2004;27:414-20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Fernandez-de-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000" dirty="0" smtClean="0"/>
              <a:t>Performance of the </a:t>
            </a:r>
            <a:r>
              <a:rPr lang="en-US" sz="2000" dirty="0" err="1" smtClean="0"/>
              <a:t>Craniocervical</a:t>
            </a:r>
            <a:r>
              <a:rPr lang="en-US" sz="2000" dirty="0" smtClean="0"/>
              <a:t> Flexion Test, Forward Head Posture, and Headache Clinical Parameters in Patients With Chronic Tension-Type Headache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Pilot Study. JOSPT 2007;37(2):33-39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369526" y="183752"/>
            <a:ext cx="4724400" cy="5782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ea typeface="ＭＳ Ｐゴシック" charset="-128"/>
              </a:rPr>
              <a:t>Cranial Nerve Exam</a:t>
            </a:r>
            <a:endParaRPr lang="en-US" sz="36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360363"/>
            <a:ext cx="426720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838200"/>
            <a:ext cx="230505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369526" y="183752"/>
            <a:ext cx="4724400" cy="578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Cranial Nerve Exam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41481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885825"/>
            <a:ext cx="2286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4369526" y="183752"/>
            <a:ext cx="4724400" cy="5782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a typeface="ＭＳ Ｐゴシック" charset="-128"/>
              </a:rPr>
              <a:t>Cranial Nerve Exam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95446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928688"/>
            <a:ext cx="2190750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custDataLst>
              <p:tags r:id="rId2"/>
            </p:custDataLst>
          </p:nvPr>
        </p:nvGraphicFramePr>
        <p:xfrm>
          <a:off x="0" y="457200"/>
          <a:ext cx="8991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79963"/>
            <a:ext cx="2362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35163"/>
            <a:ext cx="59436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Upper Cervical </a:t>
            </a:r>
            <a:r>
              <a:rPr lang="en-US" dirty="0" err="1" smtClean="0"/>
              <a:t>Ligamentous</a:t>
            </a:r>
            <a:r>
              <a:rPr lang="en-US" dirty="0" smtClean="0"/>
              <a:t> Testing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en-US" dirty="0" smtClean="0"/>
              <a:t>Transverse Ligament (1)</a:t>
            </a:r>
          </a:p>
          <a:p>
            <a:pPr lvl="1"/>
            <a:r>
              <a:rPr lang="en-US" dirty="0" smtClean="0"/>
              <a:t>Prevents separation of C1 and C2</a:t>
            </a:r>
          </a:p>
          <a:p>
            <a:pPr lvl="1"/>
            <a:r>
              <a:rPr lang="en-US" dirty="0" smtClean="0"/>
              <a:t>Prevents tipping of the Dens into brainstem and spinal cord</a:t>
            </a:r>
          </a:p>
          <a:p>
            <a:r>
              <a:rPr lang="en-US" dirty="0" err="1" smtClean="0"/>
              <a:t>Alar</a:t>
            </a:r>
            <a:r>
              <a:rPr lang="en-US" dirty="0" smtClean="0"/>
              <a:t> Ligament</a:t>
            </a:r>
          </a:p>
          <a:p>
            <a:pPr lvl="1"/>
            <a:r>
              <a:rPr lang="en-US" dirty="0" smtClean="0"/>
              <a:t>Assists Transverse Ligament</a:t>
            </a:r>
          </a:p>
          <a:p>
            <a:pPr lvl="1"/>
            <a:r>
              <a:rPr lang="en-US" dirty="0" smtClean="0"/>
              <a:t>Taught in extension, SB and </a:t>
            </a:r>
            <a:r>
              <a:rPr lang="en-US" dirty="0" err="1" smtClean="0"/>
              <a:t>ipsilateral</a:t>
            </a:r>
            <a:r>
              <a:rPr lang="en-US" dirty="0" smtClean="0"/>
              <a:t> rotation</a:t>
            </a:r>
          </a:p>
          <a:p>
            <a:pPr lvl="1"/>
            <a:r>
              <a:rPr lang="en-US" dirty="0" smtClean="0"/>
              <a:t>Responsible for coupled motions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Upper Cervical </a:t>
            </a:r>
            <a:r>
              <a:rPr lang="en-US" dirty="0" err="1" smtClean="0"/>
              <a:t>Ligamentous</a:t>
            </a:r>
            <a:r>
              <a:rPr lang="en-US" dirty="0" smtClean="0"/>
              <a:t> Testing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3505201" cy="333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Upper Cervical </a:t>
            </a:r>
            <a:r>
              <a:rPr lang="en-US" dirty="0" err="1" smtClean="0"/>
              <a:t>Ligamentous</a:t>
            </a:r>
            <a:r>
              <a:rPr lang="en-US" dirty="0" smtClean="0"/>
              <a:t> Testing – Sharp Purser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Purpose: </a:t>
            </a:r>
            <a:r>
              <a:rPr lang="en-US" dirty="0" smtClean="0"/>
              <a:t>Position of Atlas  and Dens (Transverse Ligament)</a:t>
            </a:r>
          </a:p>
          <a:p>
            <a:r>
              <a:rPr lang="en-US" b="1" dirty="0" smtClean="0"/>
              <a:t>Patient: </a:t>
            </a:r>
            <a:r>
              <a:rPr lang="en-US" dirty="0" smtClean="0"/>
              <a:t>Sitting</a:t>
            </a:r>
          </a:p>
          <a:p>
            <a:r>
              <a:rPr lang="en-US" b="1" dirty="0" smtClean="0"/>
              <a:t>Technique: </a:t>
            </a:r>
            <a:r>
              <a:rPr lang="en-US" dirty="0" smtClean="0"/>
              <a:t>The palm of one hand is placed on the patient’s forehead while the </a:t>
            </a:r>
            <a:r>
              <a:rPr lang="en-US" dirty="0" err="1" smtClean="0"/>
              <a:t>spinous</a:t>
            </a:r>
            <a:r>
              <a:rPr lang="en-US" dirty="0" smtClean="0"/>
              <a:t> process of the axis is held by a pinch grip of </a:t>
            </a:r>
            <a:r>
              <a:rPr lang="en-US" dirty="0" err="1" smtClean="0"/>
              <a:t>th</a:t>
            </a:r>
            <a:r>
              <a:rPr lang="en-US" dirty="0" smtClean="0"/>
              <a:t> opposite hand. Then the head and neck are the gently</a:t>
            </a:r>
          </a:p>
          <a:p>
            <a:r>
              <a:rPr lang="en-US" dirty="0" smtClean="0"/>
              <a:t>flexed. Through </a:t>
            </a:r>
            <a:r>
              <a:rPr lang="en-US" dirty="0" err="1" smtClean="0"/>
              <a:t>palmar</a:t>
            </a:r>
            <a:r>
              <a:rPr lang="en-US" dirty="0" smtClean="0"/>
              <a:t> pressure on the forehead, the </a:t>
            </a:r>
            <a:r>
              <a:rPr lang="en-US" dirty="0" err="1" smtClean="0"/>
              <a:t>occiput</a:t>
            </a:r>
            <a:r>
              <a:rPr lang="en-US" dirty="0" smtClean="0"/>
              <a:t> and atlas are translated </a:t>
            </a:r>
            <a:r>
              <a:rPr lang="en-US" dirty="0" err="1" smtClean="0"/>
              <a:t>posteriorly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Positive: </a:t>
            </a:r>
            <a:r>
              <a:rPr lang="en-US" dirty="0" smtClean="0"/>
              <a:t>Decrease symptoms or clunk.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619899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Mintken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JOSPT 2008;38(8):465-475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seated in upright posture</a:t>
            </a:r>
          </a:p>
          <a:p>
            <a:r>
              <a:rPr lang="en-US" dirty="0" smtClean="0"/>
              <a:t>Stand at patients side and achieve pincher grip of SP of C2 (you many need to flex cervical spine if patient has significant FH)</a:t>
            </a:r>
          </a:p>
          <a:p>
            <a:r>
              <a:rPr lang="en-US" dirty="0" smtClean="0"/>
              <a:t>Side-bend head to one side</a:t>
            </a:r>
          </a:p>
          <a:p>
            <a:r>
              <a:rPr lang="en-US" dirty="0" smtClean="0"/>
              <a:t>Test: You should feel an </a:t>
            </a:r>
            <a:r>
              <a:rPr lang="en-US" dirty="0" err="1" smtClean="0"/>
              <a:t>obilgatory</a:t>
            </a:r>
            <a:r>
              <a:rPr lang="en-US" dirty="0" smtClean="0"/>
              <a:t> movement of the SP of C2 moving away from the side the side –bending is occurring.  This is due to obligatory rotation to same side with intact </a:t>
            </a:r>
            <a:r>
              <a:rPr lang="en-US" dirty="0" err="1" smtClean="0"/>
              <a:t>Alar</a:t>
            </a:r>
            <a:r>
              <a:rPr lang="en-US" dirty="0" smtClean="0"/>
              <a:t> Ligament.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96200" cy="1353312"/>
          </a:xfrm>
        </p:spPr>
        <p:txBody>
          <a:bodyPr>
            <a:normAutofit/>
          </a:bodyPr>
          <a:lstStyle/>
          <a:p>
            <a:r>
              <a:rPr lang="en-US" dirty="0" smtClean="0"/>
              <a:t>Upper Cervical </a:t>
            </a:r>
            <a:r>
              <a:rPr lang="en-US" dirty="0" err="1" smtClean="0"/>
              <a:t>Ligamentous</a:t>
            </a:r>
            <a:r>
              <a:rPr lang="en-US" dirty="0" smtClean="0"/>
              <a:t> Testing – </a:t>
            </a:r>
            <a:r>
              <a:rPr lang="en-US" dirty="0" err="1" smtClean="0"/>
              <a:t>Alar</a:t>
            </a:r>
            <a:r>
              <a:rPr lang="en-US" dirty="0" smtClean="0"/>
              <a:t> Ligament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Occiput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TP of Atlas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TP of Atlas to SP of C2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C2 to Base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Occiput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texture of tissue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and provocation.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Palpation of Sub-Occipital Triangle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OA flexion , extension and SB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Rotation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flexion and/or SB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C2-3  Accessory Glides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Upper Thoracic (PA)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Palpation (length)</a:t>
            </a:r>
          </a:p>
          <a:p>
            <a:pPr lvl="2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Trapezius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SCM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Sub-occipitals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Splenius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 Performance (Motor Control)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DCF with or without biofeedback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ASSESSMENT LAB - Supine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_PANA\P101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1"/>
            <a:ext cx="35814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OA Extension and Flexion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2" descr="F:\DCIM\101_PANA\P101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535892" cy="2347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5240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Patient supine with cervical spine in neutral. Cradle head with both hands with thumbs resting on temporal </a:t>
            </a:r>
            <a:r>
              <a:rPr lang="en-US" sz="1600" dirty="0" smtClean="0">
                <a:latin typeface="Calibri" pitchFamily="34" charset="0"/>
              </a:rPr>
              <a:t>region. Gently </a:t>
            </a:r>
            <a:r>
              <a:rPr lang="en-US" sz="1600" dirty="0" smtClean="0">
                <a:latin typeface="Calibri" pitchFamily="34" charset="0"/>
              </a:rPr>
              <a:t>nod </a:t>
            </a:r>
            <a:r>
              <a:rPr lang="en-US" sz="1600" dirty="0" err="1" smtClean="0">
                <a:latin typeface="Calibri" pitchFamily="34" charset="0"/>
              </a:rPr>
              <a:t>occiput</a:t>
            </a:r>
            <a:r>
              <a:rPr lang="en-US" sz="1600" dirty="0" smtClean="0">
                <a:latin typeface="Calibri" pitchFamily="34" charset="0"/>
              </a:rPr>
              <a:t> forward and backward around </a:t>
            </a:r>
            <a:r>
              <a:rPr lang="en-US" sz="1600" dirty="0" smtClean="0">
                <a:latin typeface="Calibri" pitchFamily="34" charset="0"/>
              </a:rPr>
              <a:t>a transverse axis </a:t>
            </a:r>
            <a:r>
              <a:rPr lang="en-US" sz="1600" dirty="0" smtClean="0">
                <a:latin typeface="Calibri" pitchFamily="34" charset="0"/>
              </a:rPr>
              <a:t>through 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External Auditory </a:t>
            </a:r>
            <a:r>
              <a:rPr lang="en-US" sz="1600" dirty="0" err="1" smtClean="0">
                <a:latin typeface="Calibri" pitchFamily="34" charset="0"/>
                <a:cs typeface="Times New Roman" pitchFamily="18" charset="0"/>
              </a:rPr>
              <a:t>Meati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Calibri" pitchFamily="34" charset="0"/>
              </a:rPr>
              <a:t>Bias </a:t>
            </a:r>
            <a:r>
              <a:rPr lang="en-US" sz="1600" dirty="0" smtClean="0">
                <a:latin typeface="Calibri" pitchFamily="34" charset="0"/>
              </a:rPr>
              <a:t>flexion to </a:t>
            </a:r>
            <a:r>
              <a:rPr lang="en-US" sz="1600" dirty="0" smtClean="0">
                <a:latin typeface="Calibri" pitchFamily="34" charset="0"/>
              </a:rPr>
              <a:t>the right </a:t>
            </a:r>
            <a:r>
              <a:rPr lang="en-US" sz="1600" dirty="0" smtClean="0">
                <a:latin typeface="Calibri" pitchFamily="34" charset="0"/>
              </a:rPr>
              <a:t>or </a:t>
            </a:r>
            <a:r>
              <a:rPr lang="en-US" sz="1600" dirty="0" smtClean="0">
                <a:latin typeface="Calibri" pitchFamily="34" charset="0"/>
              </a:rPr>
              <a:t>left by </a:t>
            </a:r>
            <a:r>
              <a:rPr lang="en-US" sz="1600" dirty="0" smtClean="0">
                <a:latin typeface="Calibri" pitchFamily="34" charset="0"/>
              </a:rPr>
              <a:t>rotating head 20-30 degrees in same direction. </a:t>
            </a:r>
            <a:r>
              <a:rPr lang="en-US" sz="1600" dirty="0" smtClean="0">
                <a:latin typeface="Calibri" pitchFamily="34" charset="0"/>
              </a:rPr>
              <a:t> Alternate </a:t>
            </a:r>
            <a:r>
              <a:rPr lang="en-US" sz="1600" dirty="0" smtClean="0">
                <a:latin typeface="Calibri" pitchFamily="34" charset="0"/>
              </a:rPr>
              <a:t>technique is to place one hand on forehead and use a coupling motion with both hands to induce flexion/extension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19600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Cradle patients head with both hands.  Use the radial border of your second phalanx to lift the </a:t>
            </a:r>
            <a:r>
              <a:rPr lang="en-US" sz="1600" dirty="0" err="1" smtClean="0">
                <a:latin typeface="Calibri" pitchFamily="34" charset="0"/>
              </a:rPr>
              <a:t>occiput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anteriorly</a:t>
            </a:r>
            <a:r>
              <a:rPr lang="en-US" sz="1600" dirty="0" smtClean="0">
                <a:latin typeface="Calibri" pitchFamily="34" charset="0"/>
              </a:rPr>
              <a:t>.   Bias extension towards the right by lifting up on the left, assessing the left side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292910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Upper Cervical </a:t>
            </a:r>
            <a:r>
              <a:rPr lang="en-US" dirty="0" err="1" smtClean="0"/>
              <a:t>Ligamentous</a:t>
            </a:r>
            <a:r>
              <a:rPr lang="en-US" dirty="0" smtClean="0"/>
              <a:t> Testing – Anterior  Shear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362200"/>
            <a:ext cx="342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: </a:t>
            </a:r>
            <a:r>
              <a:rPr lang="en-US" dirty="0" smtClean="0">
                <a:latin typeface="+mj-lt"/>
              </a:rPr>
              <a:t>Transverse Ligament</a:t>
            </a:r>
          </a:p>
          <a:p>
            <a:r>
              <a:rPr lang="en-US" b="1" dirty="0" smtClean="0">
                <a:latin typeface="+mj-lt"/>
              </a:rPr>
              <a:t>Patient: </a:t>
            </a:r>
            <a:r>
              <a:rPr lang="en-US" dirty="0" smtClean="0">
                <a:latin typeface="+mj-lt"/>
              </a:rPr>
              <a:t>Supine</a:t>
            </a:r>
          </a:p>
          <a:p>
            <a:r>
              <a:rPr lang="en-US" b="1" dirty="0" smtClean="0">
                <a:latin typeface="+mj-lt"/>
              </a:rPr>
              <a:t>Position: </a:t>
            </a:r>
            <a:r>
              <a:rPr lang="en-US" dirty="0" smtClean="0">
                <a:latin typeface="+mj-lt"/>
              </a:rPr>
              <a:t>Head is supported with second index fingers resting between </a:t>
            </a:r>
            <a:r>
              <a:rPr lang="en-US" dirty="0" err="1" smtClean="0">
                <a:latin typeface="+mj-lt"/>
              </a:rPr>
              <a:t>occiput</a:t>
            </a:r>
            <a:r>
              <a:rPr lang="en-US" dirty="0" smtClean="0">
                <a:latin typeface="+mj-lt"/>
              </a:rPr>
              <a:t> and C2</a:t>
            </a:r>
          </a:p>
          <a:p>
            <a:r>
              <a:rPr lang="en-US" b="1" dirty="0" smtClean="0">
                <a:latin typeface="+mj-lt"/>
              </a:rPr>
              <a:t>Technique:  </a:t>
            </a:r>
            <a:r>
              <a:rPr lang="en-US" dirty="0" smtClean="0">
                <a:latin typeface="+mj-lt"/>
              </a:rPr>
              <a:t>Head and C1 are lifted </a:t>
            </a:r>
            <a:r>
              <a:rPr lang="en-US" dirty="0" err="1" smtClean="0">
                <a:latin typeface="+mj-lt"/>
              </a:rPr>
              <a:t>anteriorly</a:t>
            </a:r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Positive: </a:t>
            </a:r>
            <a:r>
              <a:rPr lang="en-US" dirty="0" smtClean="0">
                <a:latin typeface="+mj-lt"/>
              </a:rPr>
              <a:t>Produces </a:t>
            </a:r>
            <a:r>
              <a:rPr lang="en-US" dirty="0" err="1" smtClean="0">
                <a:latin typeface="+mj-lt"/>
              </a:rPr>
              <a:t>nystagmus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paresthesias</a:t>
            </a:r>
            <a:r>
              <a:rPr lang="en-US" dirty="0" smtClean="0">
                <a:latin typeface="+mj-lt"/>
              </a:rPr>
              <a:t> of lips, hands toes, increase patients symptoms. Note end feel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62484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Mintken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JOSPT 2008;38(8):465-475.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raigdpt\Pictures\2011-04-11\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35163"/>
            <a:ext cx="4419601" cy="37036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OA - </a:t>
            </a:r>
            <a:r>
              <a:rPr lang="en-US" dirty="0" err="1" smtClean="0">
                <a:latin typeface="Calibri" pitchFamily="34" charset="0"/>
              </a:rPr>
              <a:t>Sidebending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6764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Patient supine with head in neutral.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Grasp head with both hands with hand/thumb on side where SB to occur on mandible.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Use coupled motion to induce SB through </a:t>
            </a:r>
            <a:r>
              <a:rPr lang="en-US" dirty="0" err="1" smtClean="0">
                <a:latin typeface="Calibri" pitchFamily="34" charset="0"/>
              </a:rPr>
              <a:t>subcranial</a:t>
            </a:r>
            <a:r>
              <a:rPr lang="en-US" dirty="0" smtClean="0">
                <a:latin typeface="Calibri" pitchFamily="34" charset="0"/>
              </a:rPr>
              <a:t> region.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Can use abdomen to perform comfortable axial load to stabilize cervical spine.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10-15 degrees is normal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41910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AA Rotation with Flexion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514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Cervical Spine is fully flexed with patients head supported by clinicians abdomen.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Cervical Spine is rotated fully to the both sides.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range of motion, end-feel and patient response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1"/>
            <a:ext cx="8305800" cy="527309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924800" cy="6096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Cervical Treatment Based Classification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07013" y="6359525"/>
            <a:ext cx="330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Fritz &amp; Brennan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raigdpt\Pictures\2011-04-22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39152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AA Rotation with SB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812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Cervical spine is resting on pillow in neutral flexion/extension.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SB to one side to first barrier.  Rotate head gently to opposite side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Important: No more than 40-45 degrees should be available.  Assess range, quality and pain.  Do not lose SB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aigdpt\Pictures\2011-04-11\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038601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Palpation and </a:t>
            </a:r>
            <a:r>
              <a:rPr lang="en-US" dirty="0" err="1" smtClean="0"/>
              <a:t>Uglide</a:t>
            </a:r>
            <a:r>
              <a:rPr lang="en-US" dirty="0" smtClean="0"/>
              <a:t> of C2-3 (R)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7526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Patient supine with heads resting on pillow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Palpate the </a:t>
            </a:r>
            <a:r>
              <a:rPr lang="en-US" dirty="0" err="1" smtClean="0">
                <a:latin typeface="Calibri" pitchFamily="34" charset="0"/>
              </a:rPr>
              <a:t>articular</a:t>
            </a:r>
            <a:r>
              <a:rPr lang="en-US" dirty="0" smtClean="0">
                <a:latin typeface="Calibri" pitchFamily="34" charset="0"/>
              </a:rPr>
              <a:t> pillar of C2 with your finger tips and slide right index finger down along pillar to approximate the middle phalanx.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Rotate head and neck minimally to the right </a:t>
            </a:r>
            <a:r>
              <a:rPr lang="en-US" b="1" dirty="0" smtClean="0">
                <a:latin typeface="Calibri" pitchFamily="34" charset="0"/>
              </a:rPr>
              <a:t>without</a:t>
            </a:r>
            <a:r>
              <a:rPr lang="en-US" dirty="0" smtClean="0">
                <a:latin typeface="Calibri" pitchFamily="34" charset="0"/>
              </a:rPr>
              <a:t> feeling motion </a:t>
            </a:r>
            <a:r>
              <a:rPr lang="en-US" dirty="0" err="1" smtClean="0">
                <a:latin typeface="Calibri" pitchFamily="34" charset="0"/>
              </a:rPr>
              <a:t>takng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palce</a:t>
            </a:r>
            <a:r>
              <a:rPr lang="en-US" dirty="0" smtClean="0">
                <a:latin typeface="Calibri" pitchFamily="34" charset="0"/>
              </a:rPr>
              <a:t> at C2-3.  Add slight SB to left using mostly your trunk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Use your contact point to provide a “lifting” motion in  a 45 degree plane  toward patients left eye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O’Leary S et al 2009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Motor Performance of the DCF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905000"/>
            <a:ext cx="4114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1676400"/>
            <a:ext cx="3124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Biofeedback: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Cervical Spine is in neutral.  Inflate cuff to 20 mm hg. Instruct patient to perform nodding movement (yes) to 22 mm hg for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Provide 10 sec rest and move up to 30 in increments of 2 if patient able to perform.  Should achieve 26-30 mm hg.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Biofeedback: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Retract neck and perform chin tuck.  Lift head one inch. Maintain tucked chin and hold head up.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Neck pain: 24 Without: 38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Childs JD et al  2008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Unilateral PA’s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C0-1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C2-3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C1-2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T2-4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Apophyseal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CT joints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 Lab - Prone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Tip: In these techniques utilize shoulder adductors and trunk to grade force while relaxing the thumbs. 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raigdpt\Pictures\2011-04-22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616036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C2-3 Unilateral PA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9050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 and neck are in neutral. Take up slack in soft tissue.  PA is applied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pillar of C2 assessing further rotation of C1 on C2</a:t>
            </a:r>
            <a:r>
              <a:rPr lang="en-US" dirty="0" smtClean="0"/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arms (pectorals) and trunk to impart pressure which is mild.  Note resistance and reproduction of pain.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rotation assess C2-3. Can be a treatment technique with graded oscillations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aigdpt\Downloads\prone 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862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C1-C2/ Unilateral PA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019801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Permission – Fearonphysicaltherapy.com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20574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 is rotated 30 degrees to the side tested.  Take up slack in soft tissue.  PA is applied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pillar of C2 assessing further rotation of C1 on C2</a:t>
            </a:r>
            <a:r>
              <a:rPr lang="en-US" dirty="0" smtClean="0"/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arms (pectorals) and trunk to impart pressure which is mild.  Note resistance and reproduction of pain.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 treatment technique with graded oscillations.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Sizer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PS et al. Diagnosis and Management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Cervicogenic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Headache.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Tuitorial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Pain Practice 2005; 5(3): 255-274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Paris SV. S3 Seminar manual. University of St. Augustine.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Patris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Inc 4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Edition 2000.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Cervico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-Thoracic Integration. Course Manual. Institute of Physical Art 2002.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Physical Examination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 smtClean="0"/>
              <a:t>c</a:t>
            </a:r>
            <a:r>
              <a:rPr lang="en-US" dirty="0" smtClean="0"/>
              <a:t>ervical contribution to HA’s</a:t>
            </a:r>
          </a:p>
          <a:p>
            <a:endParaRPr lang="en-US" dirty="0" smtClean="0"/>
          </a:p>
          <a:p>
            <a:r>
              <a:rPr lang="en-US" dirty="0" smtClean="0"/>
              <a:t>Is there a comparable sign</a:t>
            </a:r>
          </a:p>
          <a:p>
            <a:endParaRPr lang="en-US" dirty="0" smtClean="0"/>
          </a:p>
          <a:p>
            <a:r>
              <a:rPr lang="en-US" dirty="0" smtClean="0"/>
              <a:t>Identify Impairments that may be directly or indirectly contributing to HA’s</a:t>
            </a:r>
          </a:p>
          <a:p>
            <a:endParaRPr lang="en-US" dirty="0" smtClean="0"/>
          </a:p>
          <a:p>
            <a:r>
              <a:rPr lang="en-US" dirty="0" smtClean="0"/>
              <a:t>Develop Prognosis</a:t>
            </a:r>
          </a:p>
          <a:p>
            <a:pPr lvl="1"/>
            <a:r>
              <a:rPr lang="en-US" dirty="0" smtClean="0"/>
              <a:t>SINSS, Contributing factors, Psychosocial Issues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Age of onset and duration</a:t>
            </a:r>
          </a:p>
          <a:p>
            <a:r>
              <a:rPr lang="en-US" dirty="0" smtClean="0">
                <a:latin typeface="Calibri" pitchFamily="34" charset="0"/>
              </a:rPr>
              <a:t>MOI- history of trauma including MVA, manipulations, falls, quick </a:t>
            </a:r>
            <a:r>
              <a:rPr lang="en-US" dirty="0" err="1" smtClean="0">
                <a:latin typeface="Calibri" pitchFamily="34" charset="0"/>
              </a:rPr>
              <a:t>mvts</a:t>
            </a:r>
            <a:r>
              <a:rPr lang="en-US" dirty="0" smtClean="0">
                <a:latin typeface="Calibri" pitchFamily="34" charset="0"/>
              </a:rPr>
              <a:t>, pregnancy. </a:t>
            </a:r>
          </a:p>
          <a:p>
            <a:r>
              <a:rPr lang="en-US" dirty="0" smtClean="0">
                <a:latin typeface="Calibri" pitchFamily="34" charset="0"/>
              </a:rPr>
              <a:t>Nature and quality of HA’s (unilateral, bilateral, throbbing, pulsating, constant, intermittent, duration)</a:t>
            </a:r>
          </a:p>
          <a:p>
            <a:r>
              <a:rPr lang="en-US" dirty="0" smtClean="0">
                <a:latin typeface="Calibri" pitchFamily="34" charset="0"/>
              </a:rPr>
              <a:t>Associated Symptoms – nausea, photo or </a:t>
            </a:r>
            <a:r>
              <a:rPr lang="en-US" dirty="0" err="1" smtClean="0">
                <a:latin typeface="Calibri" pitchFamily="34" charset="0"/>
              </a:rPr>
              <a:t>phonobia</a:t>
            </a:r>
            <a:r>
              <a:rPr lang="en-US" dirty="0" smtClean="0">
                <a:latin typeface="Calibri" pitchFamily="34" charset="0"/>
              </a:rPr>
              <a:t>, “5 D’s”</a:t>
            </a:r>
          </a:p>
          <a:p>
            <a:r>
              <a:rPr lang="en-US" dirty="0" smtClean="0">
                <a:latin typeface="Calibri" pitchFamily="34" charset="0"/>
              </a:rPr>
              <a:t>Aggravating and </a:t>
            </a:r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lleviating factors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Posture, Stress, Response to medication.</a:t>
            </a:r>
          </a:p>
          <a:p>
            <a:r>
              <a:rPr lang="en-US" dirty="0" smtClean="0">
                <a:latin typeface="Calibri" pitchFamily="34" charset="0"/>
              </a:rPr>
              <a:t>How are symptoms changing</a:t>
            </a:r>
          </a:p>
          <a:p>
            <a:r>
              <a:rPr lang="en-US" dirty="0" smtClean="0">
                <a:latin typeface="Calibri" pitchFamily="34" charset="0"/>
              </a:rPr>
              <a:t>Previous Treatments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History – Important Questions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315200" cy="223996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000" b="0" dirty="0" smtClean="0">
                <a:solidFill>
                  <a:schemeClr val="tx1"/>
                </a:solidFill>
                <a:latin typeface="Calibri" pitchFamily="34" charset="0"/>
              </a:rPr>
              <a:t>Assessment &amp; Biomechanics of the Upper Cervical Spine</a:t>
            </a:r>
            <a:endParaRPr lang="en-US" sz="4000" b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C0-C1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Flexion/Extension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35 degrees ;10 flexion/25 extension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2005)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Axis through External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Occipital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roll in same direction, glide opposite (1,2)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Unilateral limitations in flexion result in deviation to opposite side (3)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Limitation in R OA flexion, chin will deviate to left with OA flexion. 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Unilateral limitations in extension result in deviation to same 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Limitation in R OA extension, head will tilt to the right</a:t>
            </a:r>
          </a:p>
          <a:p>
            <a:pPr lvl="3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Assessment &amp; Mechanics of Upper Cervical Spine</a:t>
            </a: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5867401"/>
            <a:ext cx="449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Greater amounts of Upper cervical flexion achieved in Cervical retraction, extension with protraction.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C0-C1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Side-Bending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Axis through the nose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Occipital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roll to same side and slide opposite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Obligatory motion of the Atlas* (Paris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Sizer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Translate to same side and rotate opposite ( SBR, atlas will translate right and rotate left).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Obligatory motion at C2-3* 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Rotation to same side as SB (due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ligament)</a:t>
            </a:r>
          </a:p>
          <a:p>
            <a:pPr lvl="3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OA will not SB if C2 cannot rotate on C3 to same side. (1)</a:t>
            </a:r>
          </a:p>
          <a:p>
            <a:pPr lvl="3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C2-3 “Keystone to Upper Cervical motion”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(1) </a:t>
            </a:r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itchFamily="34" charset="0"/>
              </a:rPr>
              <a:t>Assessment &amp; Mechanics of Upper Cervical Spine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C1-C2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40-45 degrees rotation to each side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right rotation the right C1 facets slides posterior to C2 facet and the left C1 facet slides anterior to left C2 facet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occiput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will SB opposite direction of rotation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this will produce an obvious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ipsilateral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SB with rotation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Assessment &amp; Mechanics of Upper Cervical Spine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14502374,C:\A_Presenter\CT-EIM\02_Cervical_Classification_6_18_09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013A20-4CFD-4FE7-9677-07013A705C26}&quot;/&gt;&lt;filename val=&quot;C:\A_Presenter\CT-EIM\02_Cervical_Classification_6_18_09_pptx\data\asimages\{01013A20-4CFD-4FE7-9677-07013A705C26}.png&quot;/&gt;&lt;hasEffects val=&quot;1&quot;/&gt;&lt;left val=&quot;-0.72&quot;/&gt;&lt;top val=&quot;32.28&quot;/&gt;&lt;width val=&quot;710.64&quot;/&gt;&lt;height val=&quot;459.36&quot;/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6637</TotalTime>
  <Words>1831</Words>
  <Application>Microsoft Office PowerPoint</Application>
  <PresentationFormat>On-screen Show (4:3)</PresentationFormat>
  <Paragraphs>226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Slide 1</vt:lpstr>
      <vt:lpstr>Slide 2</vt:lpstr>
      <vt:lpstr>Cervical Treatment Based Classification</vt:lpstr>
      <vt:lpstr>Physical Examination Objectives</vt:lpstr>
      <vt:lpstr>History – Important Questions</vt:lpstr>
      <vt:lpstr>Assessment &amp; Biomechanics of the Upper Cervical Spine</vt:lpstr>
      <vt:lpstr>Assessment &amp; Mechanics of Upper Cervical Spine</vt:lpstr>
      <vt:lpstr>Assessment &amp; Mechanics of Upper Cervical Spine</vt:lpstr>
      <vt:lpstr>Assessment &amp; Mechanics of Upper Cervical Spine</vt:lpstr>
      <vt:lpstr>ASSESSMENT LAB - Sitting</vt:lpstr>
      <vt:lpstr>Forward Head Posture</vt:lpstr>
      <vt:lpstr>Slide 12</vt:lpstr>
      <vt:lpstr>Forward Head Posture – Upper Cross Syndrome (3)</vt:lpstr>
      <vt:lpstr>Craniovertebral Angle –  Fernández-de-las-Peñas C et al (2007) </vt:lpstr>
      <vt:lpstr>Forward Head Posture - Assessment</vt:lpstr>
      <vt:lpstr>References</vt:lpstr>
      <vt:lpstr>Slide 17</vt:lpstr>
      <vt:lpstr>Slide 18</vt:lpstr>
      <vt:lpstr>Slide 19</vt:lpstr>
      <vt:lpstr>Upper Cervical Ligamentous Testing</vt:lpstr>
      <vt:lpstr>Upper Cervical Ligamentous Testing</vt:lpstr>
      <vt:lpstr>Upper Cervical Ligamentous Testing – Sharp Purser</vt:lpstr>
      <vt:lpstr>Upper Cervical Ligamentous Testing – Alar Ligament</vt:lpstr>
      <vt:lpstr>Palpation of Sub-Occipital Triangle</vt:lpstr>
      <vt:lpstr>ASSESSMENT LAB - Supine</vt:lpstr>
      <vt:lpstr>OA Extension and Flexion</vt:lpstr>
      <vt:lpstr>Upper Cervical Ligamentous Testing – Anterior  Shear Test</vt:lpstr>
      <vt:lpstr>OA - Sidebending</vt:lpstr>
      <vt:lpstr>AA Rotation with Flexion</vt:lpstr>
      <vt:lpstr>AA Rotation with SB </vt:lpstr>
      <vt:lpstr>Palpation and Uglide of C2-3 (R)</vt:lpstr>
      <vt:lpstr>Motor Performance of the DCF</vt:lpstr>
      <vt:lpstr>Assessment Lab - Prone</vt:lpstr>
      <vt:lpstr>C2-3 Unilateral PA</vt:lpstr>
      <vt:lpstr>C1-C2/ Unilateral PA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Forward Head Posture</dc:title>
  <dc:creator>craigdpt</dc:creator>
  <cp:lastModifiedBy>craigdpt</cp:lastModifiedBy>
  <cp:revision>98</cp:revision>
  <dcterms:created xsi:type="dcterms:W3CDTF">2011-02-19T21:24:45Z</dcterms:created>
  <dcterms:modified xsi:type="dcterms:W3CDTF">2011-10-11T05:20:48Z</dcterms:modified>
</cp:coreProperties>
</file>